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3"/>
  </p:notesMasterIdLst>
  <p:sldIdLst>
    <p:sldId id="283" r:id="rId3"/>
    <p:sldId id="330" r:id="rId4"/>
    <p:sldId id="620" r:id="rId5"/>
    <p:sldId id="456" r:id="rId6"/>
    <p:sldId id="621" r:id="rId7"/>
    <p:sldId id="463" r:id="rId8"/>
    <p:sldId id="464" r:id="rId9"/>
    <p:sldId id="617" r:id="rId10"/>
    <p:sldId id="618" r:id="rId11"/>
    <p:sldId id="619" r:id="rId12"/>
    <p:sldId id="334" r:id="rId13"/>
    <p:sldId id="611" r:id="rId14"/>
    <p:sldId id="614" r:id="rId15"/>
    <p:sldId id="545" r:id="rId16"/>
    <p:sldId id="546" r:id="rId17"/>
    <p:sldId id="615" r:id="rId18"/>
    <p:sldId id="547" r:id="rId19"/>
    <p:sldId id="616" r:id="rId20"/>
    <p:sldId id="548" r:id="rId21"/>
    <p:sldId id="549"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E8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27"/>
    <p:restoredTop sz="85072"/>
  </p:normalViewPr>
  <p:slideViewPr>
    <p:cSldViewPr snapToGrid="0" snapToObjects="1">
      <p:cViewPr varScale="1">
        <p:scale>
          <a:sx n="75" d="100"/>
          <a:sy n="75" d="100"/>
        </p:scale>
        <p:origin x="1336"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70ED0A-8BFD-D54B-9A28-EFBE87F016A4}" type="datetimeFigureOut">
              <a:rPr lang="en-US" smtClean="0"/>
              <a:t>7/31/20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B718C1-BCA2-CC44-A0A9-96C5595E6FCB}" type="slidenum">
              <a:rPr lang="en-US" smtClean="0"/>
              <a:t>‹#›</a:t>
            </a:fld>
            <a:endParaRPr lang="en-US"/>
          </a:p>
        </p:txBody>
      </p:sp>
    </p:spTree>
    <p:extLst>
      <p:ext uri="{BB962C8B-B14F-4D97-AF65-F5344CB8AC3E}">
        <p14:creationId xmlns:p14="http://schemas.microsoft.com/office/powerpoint/2010/main" val="14792562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t>1</a:t>
            </a:fld>
            <a:endParaRPr lang="en-US"/>
          </a:p>
        </p:txBody>
      </p:sp>
    </p:spTree>
    <p:extLst>
      <p:ext uri="{BB962C8B-B14F-4D97-AF65-F5344CB8AC3E}">
        <p14:creationId xmlns:p14="http://schemas.microsoft.com/office/powerpoint/2010/main" val="3647762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number of records—most are plants  (cheering)</a:t>
            </a:r>
          </a:p>
        </p:txBody>
      </p:sp>
      <p:sp>
        <p:nvSpPr>
          <p:cNvPr id="4" name="Slide Number Placeholder 3"/>
          <p:cNvSpPr>
            <a:spLocks noGrp="1"/>
          </p:cNvSpPr>
          <p:nvPr>
            <p:ph type="sldNum" sz="quarter" idx="10"/>
          </p:nvPr>
        </p:nvSpPr>
        <p:spPr/>
        <p:txBody>
          <a:bodyPr/>
          <a:lstStyle/>
          <a:p>
            <a:fld id="{6AB718C1-BCA2-CC44-A0A9-96C5595E6FCB}" type="slidenum">
              <a:rPr lang="en-US" smtClean="0"/>
              <a:t>10</a:t>
            </a:fld>
            <a:endParaRPr lang="en-US"/>
          </a:p>
        </p:txBody>
      </p:sp>
    </p:spTree>
    <p:extLst>
      <p:ext uri="{BB962C8B-B14F-4D97-AF65-F5344CB8AC3E}">
        <p14:creationId xmlns:p14="http://schemas.microsoft.com/office/powerpoint/2010/main" val="3813197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examples of these research themes – again with masses of data and integrated across groups of organisms, such</a:t>
            </a:r>
            <a:r>
              <a:rPr lang="en-US" baseline="0" dirty="0"/>
              <a:t> as plants, vertebrates, invertebrates, and fungi – are listed here. And I’ll note that in addition to the traditional museum specimen, more and more museums are developing DNA and tissue collections as well (as we have). In addition, DNA can often be extracted from the museum specimen itself.  DNA samples allow researchers to integrate spatial and genetic variation in the field known as landscape genetics.</a:t>
            </a:r>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2463742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so much information on a label--expound</a:t>
            </a:r>
          </a:p>
        </p:txBody>
      </p:sp>
      <p:sp>
        <p:nvSpPr>
          <p:cNvPr id="4" name="Slide Number Placeholder 3"/>
          <p:cNvSpPr>
            <a:spLocks noGrp="1"/>
          </p:cNvSpPr>
          <p:nvPr>
            <p:ph type="sldNum" sz="quarter" idx="10"/>
          </p:nvPr>
        </p:nvSpPr>
        <p:spPr/>
        <p:txBody>
          <a:bodyPr/>
          <a:lstStyle/>
          <a:p>
            <a:fld id="{6AB718C1-BCA2-CC44-A0A9-96C5595E6FCB}" type="slidenum">
              <a:rPr lang="en-US" smtClean="0"/>
              <a:t>12</a:t>
            </a:fld>
            <a:endParaRPr lang="en-US"/>
          </a:p>
        </p:txBody>
      </p:sp>
    </p:spTree>
    <p:extLst>
      <p:ext uri="{BB962C8B-B14F-4D97-AF65-F5344CB8AC3E}">
        <p14:creationId xmlns:p14="http://schemas.microsoft.com/office/powerpoint/2010/main" val="282467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our outline of activities</a:t>
            </a:r>
          </a:p>
        </p:txBody>
      </p:sp>
      <p:sp>
        <p:nvSpPr>
          <p:cNvPr id="4" name="Slide Number Placeholder 3"/>
          <p:cNvSpPr>
            <a:spLocks noGrp="1"/>
          </p:cNvSpPr>
          <p:nvPr>
            <p:ph type="sldNum" sz="quarter" idx="10"/>
          </p:nvPr>
        </p:nvSpPr>
        <p:spPr/>
        <p:txBody>
          <a:bodyPr/>
          <a:lstStyle/>
          <a:p>
            <a:fld id="{6AB718C1-BCA2-CC44-A0A9-96C5595E6FCB}" type="slidenum">
              <a:rPr lang="en-US" smtClean="0"/>
              <a:t>13</a:t>
            </a:fld>
            <a:endParaRPr lang="en-US"/>
          </a:p>
        </p:txBody>
      </p:sp>
    </p:spTree>
    <p:extLst>
      <p:ext uri="{BB962C8B-B14F-4D97-AF65-F5344CB8AC3E}">
        <p14:creationId xmlns:p14="http://schemas.microsoft.com/office/powerpoint/2010/main" val="2590179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718C1-BCA2-CC44-A0A9-96C5595E6FCB}" type="slidenum">
              <a:rPr lang="en-US" smtClean="0"/>
              <a:t>14</a:t>
            </a:fld>
            <a:endParaRPr lang="en-US"/>
          </a:p>
        </p:txBody>
      </p:sp>
    </p:spTree>
    <p:extLst>
      <p:ext uri="{BB962C8B-B14F-4D97-AF65-F5344CB8AC3E}">
        <p14:creationId xmlns:p14="http://schemas.microsoft.com/office/powerpoint/2010/main" val="1458883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3119805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1503091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3959183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175380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19</a:t>
            </a:fld>
            <a:endParaRPr lang="en-US">
              <a:solidFill>
                <a:prstClr val="black"/>
              </a:solidFill>
              <a:latin typeface="Calibri"/>
            </a:endParaRPr>
          </a:p>
        </p:txBody>
      </p:sp>
    </p:spTree>
    <p:extLst>
      <p:ext uri="{BB962C8B-B14F-4D97-AF65-F5344CB8AC3E}">
        <p14:creationId xmlns:p14="http://schemas.microsoft.com/office/powerpoint/2010/main" val="726499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RESULTS OF THE SURVEY, THE TOP CHOICES OF TOPICS HAD TO DO WITH ECOLOGICAL NICHE MODELING AND LINKING TO PHYLOGENY, SO WE HAVE SET UP THE DAY IN SUPPORT OF THESE ACTIVITIES. We will start with the three activities at the top—download data, </a:t>
            </a:r>
            <a:r>
              <a:rPr lang="en-US" dirty="0" err="1"/>
              <a:t>georef</a:t>
            </a:r>
            <a:r>
              <a:rPr lang="en-US" dirty="0"/>
              <a:t>, and niche modeling using Maxent</a:t>
            </a:r>
          </a:p>
          <a:p>
            <a:r>
              <a:rPr lang="en-US" dirty="0"/>
              <a:t>and then PD and </a:t>
            </a:r>
            <a:r>
              <a:rPr lang="en-US" dirty="0" err="1"/>
              <a:t>BiotaPhy</a:t>
            </a:r>
            <a:r>
              <a:rPr lang="en-US" dirty="0"/>
              <a:t>, WHICH IS A PLATFORM FOR LINKING SPECIMEN RECORDS IN IDIGBIO WITH PHYLOGENIES IN THE OPEN TREE OF LIFE AND NICHE MODELING USING LIFEMAPPER.  EVERYTHING AFTER ENM IS IN THE PM.</a:t>
            </a:r>
          </a:p>
        </p:txBody>
      </p:sp>
      <p:sp>
        <p:nvSpPr>
          <p:cNvPr id="4" name="Slide Number Placeholder 3"/>
          <p:cNvSpPr>
            <a:spLocks noGrp="1"/>
          </p:cNvSpPr>
          <p:nvPr>
            <p:ph type="sldNum" sz="quarter" idx="10"/>
          </p:nvPr>
        </p:nvSpPr>
        <p:spPr/>
        <p:txBody>
          <a:bodyPr/>
          <a:lstStyle/>
          <a:p>
            <a:fld id="{6AB718C1-BCA2-CC44-A0A9-96C5595E6FCB}" type="slidenum">
              <a:rPr lang="en-US" smtClean="0"/>
              <a:t>2</a:t>
            </a:fld>
            <a:endParaRPr lang="en-US"/>
          </a:p>
        </p:txBody>
      </p:sp>
    </p:spTree>
    <p:extLst>
      <p:ext uri="{BB962C8B-B14F-4D97-AF65-F5344CB8AC3E}">
        <p14:creationId xmlns:p14="http://schemas.microsoft.com/office/powerpoint/2010/main" val="1082799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980561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RESULTS OF THE SURVEY, THE TOP CHOICES OF TOPICS HAD TO DO WITH ECOLOGICAL NICHE MODELING AND LINKING TO PHYLOGENY, SO WE HAVE SET UP THE DAY IN SUPPORT OF THESE ACTIVITIES. We will start with the three activities at the top—download data, </a:t>
            </a:r>
            <a:r>
              <a:rPr lang="en-US" dirty="0" err="1"/>
              <a:t>georef</a:t>
            </a:r>
            <a:r>
              <a:rPr lang="en-US" dirty="0"/>
              <a:t>, and niche modeling using Maxent</a:t>
            </a:r>
          </a:p>
          <a:p>
            <a:r>
              <a:rPr lang="en-US" dirty="0"/>
              <a:t>and then PD and </a:t>
            </a:r>
            <a:r>
              <a:rPr lang="en-US" dirty="0" err="1"/>
              <a:t>BiotaPhy</a:t>
            </a:r>
            <a:r>
              <a:rPr lang="en-US" dirty="0"/>
              <a:t>, WHICH IS A PLATFORM FOR LINKING SPECIMEN RECORDS IN IDIGBIO WITH PHYLOGENIES IN THE OPEN TREE OF LIFE AND NICHE MODELING USING LIFEMAPPER.  EVERYTHING AFTER ENM IS IN THE PM.</a:t>
            </a:r>
          </a:p>
        </p:txBody>
      </p:sp>
      <p:sp>
        <p:nvSpPr>
          <p:cNvPr id="4" name="Slide Number Placeholder 3"/>
          <p:cNvSpPr>
            <a:spLocks noGrp="1"/>
          </p:cNvSpPr>
          <p:nvPr>
            <p:ph type="sldNum" sz="quarter" idx="10"/>
          </p:nvPr>
        </p:nvSpPr>
        <p:spPr/>
        <p:txBody>
          <a:bodyPr/>
          <a:lstStyle/>
          <a:p>
            <a:fld id="{6AB718C1-BCA2-CC44-A0A9-96C5595E6FCB}" type="slidenum">
              <a:rPr lang="en-US" smtClean="0"/>
              <a:t>3</a:t>
            </a:fld>
            <a:endParaRPr lang="en-US"/>
          </a:p>
        </p:txBody>
      </p:sp>
    </p:spTree>
    <p:extLst>
      <p:ext uri="{BB962C8B-B14F-4D97-AF65-F5344CB8AC3E}">
        <p14:creationId xmlns:p14="http://schemas.microsoft.com/office/powerpoint/2010/main" val="2307143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Wealth of data associated with collections worldwide</a:t>
            </a:r>
          </a:p>
        </p:txBody>
      </p:sp>
      <p:sp>
        <p:nvSpPr>
          <p:cNvPr id="4" name="Slide Number Placeholder 3"/>
          <p:cNvSpPr>
            <a:spLocks noGrp="1"/>
          </p:cNvSpPr>
          <p:nvPr>
            <p:ph type="sldNum" sz="quarter" idx="10"/>
          </p:nvPr>
        </p:nvSpPr>
        <p:spPr/>
        <p:txBody>
          <a:bodyPr/>
          <a:lstStyle/>
          <a:p>
            <a:fld id="{6AB718C1-BCA2-CC44-A0A9-96C5595E6FCB}" type="slidenum">
              <a:rPr lang="en-US" smtClean="0"/>
              <a:t>4</a:t>
            </a:fld>
            <a:endParaRPr lang="en-US"/>
          </a:p>
        </p:txBody>
      </p:sp>
    </p:spTree>
    <p:extLst>
      <p:ext uri="{BB962C8B-B14F-4D97-AF65-F5344CB8AC3E}">
        <p14:creationId xmlns:p14="http://schemas.microsoft.com/office/powerpoint/2010/main" val="4067806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Wealth of data associated with collections worldwide</a:t>
            </a:r>
          </a:p>
        </p:txBody>
      </p:sp>
      <p:sp>
        <p:nvSpPr>
          <p:cNvPr id="4" name="Slide Number Placeholder 3"/>
          <p:cNvSpPr>
            <a:spLocks noGrp="1"/>
          </p:cNvSpPr>
          <p:nvPr>
            <p:ph type="sldNum" sz="quarter" idx="10"/>
          </p:nvPr>
        </p:nvSpPr>
        <p:spPr/>
        <p:txBody>
          <a:bodyPr/>
          <a:lstStyle/>
          <a:p>
            <a:fld id="{6AB718C1-BCA2-CC44-A0A9-96C5595E6FCB}" type="slidenum">
              <a:rPr lang="en-US" smtClean="0"/>
              <a:t>5</a:t>
            </a:fld>
            <a:endParaRPr lang="en-US"/>
          </a:p>
        </p:txBody>
      </p:sp>
    </p:spTree>
    <p:extLst>
      <p:ext uri="{BB962C8B-B14F-4D97-AF65-F5344CB8AC3E}">
        <p14:creationId xmlns:p14="http://schemas.microsoft.com/office/powerpoint/2010/main" val="1245357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Harnessing these data—the goal of </a:t>
            </a:r>
            <a:r>
              <a:rPr lang="en-US" dirty="0" err="1"/>
              <a:t>idigbio</a:t>
            </a:r>
            <a:r>
              <a:rPr lang="en-US" dirty="0"/>
              <a:t>.  Collab between arch rivals UF FSU</a:t>
            </a:r>
          </a:p>
        </p:txBody>
      </p:sp>
      <p:sp>
        <p:nvSpPr>
          <p:cNvPr id="4" name="Slide Number Placeholder 3"/>
          <p:cNvSpPr>
            <a:spLocks noGrp="1"/>
          </p:cNvSpPr>
          <p:nvPr>
            <p:ph type="sldNum" sz="quarter" idx="10"/>
          </p:nvPr>
        </p:nvSpPr>
        <p:spPr/>
        <p:txBody>
          <a:bodyPr/>
          <a:lstStyle/>
          <a:p>
            <a:fld id="{6AB718C1-BCA2-CC44-A0A9-96C5595E6FCB}" type="slidenum">
              <a:rPr lang="en-US" smtClean="0"/>
              <a:t>6</a:t>
            </a:fld>
            <a:endParaRPr lang="en-US"/>
          </a:p>
        </p:txBody>
      </p:sp>
    </p:spTree>
    <p:extLst>
      <p:ext uri="{BB962C8B-B14F-4D97-AF65-F5344CB8AC3E}">
        <p14:creationId xmlns:p14="http://schemas.microsoft.com/office/powerpoint/2010/main" val="3175607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number of records—most are plants  (cheering)</a:t>
            </a:r>
          </a:p>
        </p:txBody>
      </p:sp>
      <p:sp>
        <p:nvSpPr>
          <p:cNvPr id="4" name="Slide Number Placeholder 3"/>
          <p:cNvSpPr>
            <a:spLocks noGrp="1"/>
          </p:cNvSpPr>
          <p:nvPr>
            <p:ph type="sldNum" sz="quarter" idx="10"/>
          </p:nvPr>
        </p:nvSpPr>
        <p:spPr/>
        <p:txBody>
          <a:bodyPr/>
          <a:lstStyle/>
          <a:p>
            <a:fld id="{6AB718C1-BCA2-CC44-A0A9-96C5595E6FCB}" type="slidenum">
              <a:rPr lang="en-US" smtClean="0"/>
              <a:t>7</a:t>
            </a:fld>
            <a:endParaRPr lang="en-US"/>
          </a:p>
        </p:txBody>
      </p:sp>
    </p:spTree>
    <p:extLst>
      <p:ext uri="{BB962C8B-B14F-4D97-AF65-F5344CB8AC3E}">
        <p14:creationId xmlns:p14="http://schemas.microsoft.com/office/powerpoint/2010/main" val="401611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number of records—most are plants  (cheering)</a:t>
            </a:r>
          </a:p>
        </p:txBody>
      </p:sp>
      <p:sp>
        <p:nvSpPr>
          <p:cNvPr id="4" name="Slide Number Placeholder 3"/>
          <p:cNvSpPr>
            <a:spLocks noGrp="1"/>
          </p:cNvSpPr>
          <p:nvPr>
            <p:ph type="sldNum" sz="quarter" idx="10"/>
          </p:nvPr>
        </p:nvSpPr>
        <p:spPr/>
        <p:txBody>
          <a:bodyPr/>
          <a:lstStyle/>
          <a:p>
            <a:fld id="{6AB718C1-BCA2-CC44-A0A9-96C5595E6FCB}" type="slidenum">
              <a:rPr lang="en-US" smtClean="0"/>
              <a:t>8</a:t>
            </a:fld>
            <a:endParaRPr lang="en-US"/>
          </a:p>
        </p:txBody>
      </p:sp>
    </p:spTree>
    <p:extLst>
      <p:ext uri="{BB962C8B-B14F-4D97-AF65-F5344CB8AC3E}">
        <p14:creationId xmlns:p14="http://schemas.microsoft.com/office/powerpoint/2010/main" val="3290067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number of records—most are plants  (cheering)</a:t>
            </a:r>
          </a:p>
        </p:txBody>
      </p:sp>
      <p:sp>
        <p:nvSpPr>
          <p:cNvPr id="4" name="Slide Number Placeholder 3"/>
          <p:cNvSpPr>
            <a:spLocks noGrp="1"/>
          </p:cNvSpPr>
          <p:nvPr>
            <p:ph type="sldNum" sz="quarter" idx="10"/>
          </p:nvPr>
        </p:nvSpPr>
        <p:spPr/>
        <p:txBody>
          <a:bodyPr/>
          <a:lstStyle/>
          <a:p>
            <a:fld id="{6AB718C1-BCA2-CC44-A0A9-96C5595E6FCB}" type="slidenum">
              <a:rPr lang="en-US" smtClean="0"/>
              <a:t>9</a:t>
            </a:fld>
            <a:endParaRPr lang="en-US"/>
          </a:p>
        </p:txBody>
      </p:sp>
    </p:spTree>
    <p:extLst>
      <p:ext uri="{BB962C8B-B14F-4D97-AF65-F5344CB8AC3E}">
        <p14:creationId xmlns:p14="http://schemas.microsoft.com/office/powerpoint/2010/main" val="1656119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92383D2-16C1-A947-8B3E-9A1423855515}" type="datetimeFigureOut">
              <a:rPr lang="en-US" smtClean="0"/>
              <a:t>7/31/20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2098325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383D2-16C1-A947-8B3E-9A1423855515}" type="datetimeFigureOut">
              <a:rPr lang="en-US" smtClean="0"/>
              <a:t>7/31/20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05432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383D2-16C1-A947-8B3E-9A1423855515}" type="datetimeFigureOut">
              <a:rPr lang="en-US" smtClean="0"/>
              <a:t>7/31/20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2801539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29AE3A9-DF90-4340-B967-6ADC94D3C59C}" type="datetimeFigureOut">
              <a:rPr lang="en-US" smtClean="0">
                <a:solidFill>
                  <a:prstClr val="black">
                    <a:tint val="75000"/>
                  </a:prstClr>
                </a:solidFill>
                <a:latin typeface="Calibri"/>
              </a:rPr>
              <a:pPr/>
              <a:t>7/31/20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EBED7C37-62D1-5D45-A6D1-ECCF153E90D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11995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9AE3A9-DF90-4340-B967-6ADC94D3C59C}" type="datetimeFigureOut">
              <a:rPr lang="en-US" smtClean="0">
                <a:solidFill>
                  <a:prstClr val="black">
                    <a:tint val="75000"/>
                  </a:prstClr>
                </a:solidFill>
                <a:latin typeface="Calibri"/>
              </a:rPr>
              <a:pPr/>
              <a:t>7/31/20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EBED7C37-62D1-5D45-A6D1-ECCF153E90D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03226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9AE3A9-DF90-4340-B967-6ADC94D3C59C}" type="datetimeFigureOut">
              <a:rPr lang="en-US" smtClean="0">
                <a:solidFill>
                  <a:prstClr val="black">
                    <a:tint val="75000"/>
                  </a:prstClr>
                </a:solidFill>
                <a:latin typeface="Calibri"/>
              </a:rPr>
              <a:pPr/>
              <a:t>7/31/20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EBED7C37-62D1-5D45-A6D1-ECCF153E90D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944545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9AE3A9-DF90-4340-B967-6ADC94D3C59C}" type="datetimeFigureOut">
              <a:rPr lang="en-US" smtClean="0">
                <a:solidFill>
                  <a:prstClr val="black">
                    <a:tint val="75000"/>
                  </a:prstClr>
                </a:solidFill>
                <a:latin typeface="Calibri"/>
              </a:rPr>
              <a:pPr/>
              <a:t>7/31/20</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EBED7C37-62D1-5D45-A6D1-ECCF153E90D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24144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9AE3A9-DF90-4340-B967-6ADC94D3C59C}" type="datetimeFigureOut">
              <a:rPr lang="en-US" smtClean="0">
                <a:solidFill>
                  <a:prstClr val="black">
                    <a:tint val="75000"/>
                  </a:prstClr>
                </a:solidFill>
                <a:latin typeface="Calibri"/>
              </a:rPr>
              <a:pPr/>
              <a:t>7/31/20</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EBED7C37-62D1-5D45-A6D1-ECCF153E90D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41337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9AE3A9-DF90-4340-B967-6ADC94D3C59C}" type="datetimeFigureOut">
              <a:rPr lang="en-US" smtClean="0">
                <a:solidFill>
                  <a:prstClr val="black">
                    <a:tint val="75000"/>
                  </a:prstClr>
                </a:solidFill>
                <a:latin typeface="Calibri"/>
              </a:rPr>
              <a:pPr/>
              <a:t>7/31/20</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EBED7C37-62D1-5D45-A6D1-ECCF153E90D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183738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9AE3A9-DF90-4340-B967-6ADC94D3C59C}" type="datetimeFigureOut">
              <a:rPr lang="en-US" smtClean="0">
                <a:solidFill>
                  <a:prstClr val="black">
                    <a:tint val="75000"/>
                  </a:prstClr>
                </a:solidFill>
                <a:latin typeface="Calibri"/>
              </a:rPr>
              <a:pPr/>
              <a:t>7/31/20</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EBED7C37-62D1-5D45-A6D1-ECCF153E90D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331156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9AE3A9-DF90-4340-B967-6ADC94D3C59C}" type="datetimeFigureOut">
              <a:rPr lang="en-US" smtClean="0">
                <a:solidFill>
                  <a:prstClr val="black">
                    <a:tint val="75000"/>
                  </a:prstClr>
                </a:solidFill>
                <a:latin typeface="Calibri"/>
              </a:rPr>
              <a:pPr/>
              <a:t>7/31/20</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EBED7C37-62D1-5D45-A6D1-ECCF153E90D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1533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383D2-16C1-A947-8B3E-9A1423855515}" type="datetimeFigureOut">
              <a:rPr lang="en-US" smtClean="0"/>
              <a:t>7/31/20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3794782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9AE3A9-DF90-4340-B967-6ADC94D3C59C}" type="datetimeFigureOut">
              <a:rPr lang="en-US" smtClean="0">
                <a:solidFill>
                  <a:prstClr val="black">
                    <a:tint val="75000"/>
                  </a:prstClr>
                </a:solidFill>
                <a:latin typeface="Calibri"/>
              </a:rPr>
              <a:pPr/>
              <a:t>7/31/20</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EBED7C37-62D1-5D45-A6D1-ECCF153E90D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07140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9AE3A9-DF90-4340-B967-6ADC94D3C59C}" type="datetimeFigureOut">
              <a:rPr lang="en-US" smtClean="0">
                <a:solidFill>
                  <a:prstClr val="black">
                    <a:tint val="75000"/>
                  </a:prstClr>
                </a:solidFill>
                <a:latin typeface="Calibri"/>
              </a:rPr>
              <a:pPr/>
              <a:t>7/31/20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EBED7C37-62D1-5D45-A6D1-ECCF153E90D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808710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9AE3A9-DF90-4340-B967-6ADC94D3C59C}" type="datetimeFigureOut">
              <a:rPr lang="en-US" smtClean="0">
                <a:solidFill>
                  <a:prstClr val="black">
                    <a:tint val="75000"/>
                  </a:prstClr>
                </a:solidFill>
                <a:latin typeface="Calibri"/>
              </a:rPr>
              <a:pPr/>
              <a:t>7/31/20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EBED7C37-62D1-5D45-A6D1-ECCF153E90D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05966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2383D2-16C1-A947-8B3E-9A1423855515}" type="datetimeFigureOut">
              <a:rPr lang="en-US" smtClean="0"/>
              <a:t>7/31/20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1980171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2383D2-16C1-A947-8B3E-9A1423855515}" type="datetimeFigureOut">
              <a:rPr lang="en-US" smtClean="0"/>
              <a:t>7/31/20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841972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2383D2-16C1-A947-8B3E-9A1423855515}" type="datetimeFigureOut">
              <a:rPr lang="en-US" smtClean="0"/>
              <a:t>7/31/20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50499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2383D2-16C1-A947-8B3E-9A1423855515}" type="datetimeFigureOut">
              <a:rPr lang="en-US" smtClean="0"/>
              <a:t>7/31/20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091605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2383D2-16C1-A947-8B3E-9A1423855515}" type="datetimeFigureOut">
              <a:rPr lang="en-US" smtClean="0"/>
              <a:t>7/31/20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980545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2383D2-16C1-A947-8B3E-9A1423855515}" type="datetimeFigureOut">
              <a:rPr lang="en-US" smtClean="0"/>
              <a:t>7/31/20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1005002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2383D2-16C1-A947-8B3E-9A1423855515}" type="datetimeFigureOut">
              <a:rPr lang="en-US" smtClean="0"/>
              <a:t>7/31/20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2965536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2383D2-16C1-A947-8B3E-9A1423855515}" type="datetimeFigureOut">
              <a:rPr lang="en-US" smtClean="0"/>
              <a:t>7/31/20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98DC2B-F8AE-374B-847B-7E1D5B5DF2CB}" type="slidenum">
              <a:rPr lang="en-US" smtClean="0"/>
              <a:t>‹#›</a:t>
            </a:fld>
            <a:endParaRPr lang="en-US"/>
          </a:p>
        </p:txBody>
      </p:sp>
    </p:spTree>
    <p:extLst>
      <p:ext uri="{BB962C8B-B14F-4D97-AF65-F5344CB8AC3E}">
        <p14:creationId xmlns:p14="http://schemas.microsoft.com/office/powerpoint/2010/main" val="457879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AE3A9-DF90-4340-B967-6ADC94D3C59C}" type="datetimeFigureOut">
              <a:rPr lang="en-US" smtClean="0">
                <a:solidFill>
                  <a:prstClr val="black">
                    <a:tint val="75000"/>
                  </a:prstClr>
                </a:solidFill>
                <a:latin typeface="Calibri"/>
              </a:rPr>
              <a:pPr/>
              <a:t>7/31/20</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ED7C37-62D1-5D45-A6D1-ECCF153E90D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300916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tif"/><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5.png"/><Relationship Id="rId3" Type="http://schemas.openxmlformats.org/officeDocument/2006/relationships/image" Target="../media/image10.jpe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2.png"/><Relationship Id="rId10" Type="http://schemas.openxmlformats.org/officeDocument/2006/relationships/image" Target="../media/image16.jpeg"/><Relationship Id="rId4" Type="http://schemas.openxmlformats.org/officeDocument/2006/relationships/image" Target="../media/image11.jpeg"/><Relationship Id="rId9" Type="http://schemas.openxmlformats.org/officeDocument/2006/relationships/image" Target="../media/image15.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548688"/>
            <a:ext cx="9144000" cy="1084431"/>
          </a:xfrm>
        </p:spPr>
        <p:txBody>
          <a:bodyPr>
            <a:noAutofit/>
          </a:bodyPr>
          <a:lstStyle/>
          <a:p>
            <a:br>
              <a:rPr lang="en-US" sz="3600" b="1" dirty="0">
                <a:solidFill>
                  <a:srgbClr val="0070C0"/>
                </a:solidFill>
              </a:rPr>
            </a:br>
            <a:r>
              <a:rPr lang="en-US" sz="3600" b="1" dirty="0">
                <a:solidFill>
                  <a:srgbClr val="0070C0"/>
                </a:solidFill>
              </a:rPr>
              <a:t> Using Digitized Specimen Data in Research:  </a:t>
            </a:r>
            <a:br>
              <a:rPr lang="en-US" sz="3600" b="1" dirty="0">
                <a:solidFill>
                  <a:srgbClr val="0070C0"/>
                </a:solidFill>
              </a:rPr>
            </a:br>
            <a:r>
              <a:rPr lang="en-US" sz="3600" b="1" dirty="0">
                <a:solidFill>
                  <a:srgbClr val="0070C0"/>
                </a:solidFill>
              </a:rPr>
              <a:t>Applications for Ecology, Phylogenetics, and Biogeography</a:t>
            </a:r>
            <a:br>
              <a:rPr lang="en-US" sz="3600" dirty="0">
                <a:solidFill>
                  <a:srgbClr val="0070C0"/>
                </a:solidFill>
              </a:rPr>
            </a:br>
            <a:endParaRPr lang="en-US" sz="3600" b="1" dirty="0">
              <a:solidFill>
                <a:srgbClr val="0070C0"/>
              </a:solidFill>
            </a:endParaRPr>
          </a:p>
        </p:txBody>
      </p:sp>
      <p:sp>
        <p:nvSpPr>
          <p:cNvPr id="5" name="Subtitle 2"/>
          <p:cNvSpPr txBox="1">
            <a:spLocks/>
          </p:cNvSpPr>
          <p:nvPr/>
        </p:nvSpPr>
        <p:spPr>
          <a:xfrm>
            <a:off x="685800" y="3886200"/>
            <a:ext cx="77724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pic>
        <p:nvPicPr>
          <p:cNvPr id="7" name="Picture 6" descr="band.jpg"/>
          <p:cNvPicPr>
            <a:picLocks noChangeAspect="1"/>
          </p:cNvPicPr>
          <p:nvPr/>
        </p:nvPicPr>
        <p:blipFill rotWithShape="1">
          <a:blip r:embed="rId3">
            <a:extLst>
              <a:ext uri="{28A0092B-C50C-407E-A947-70E740481C1C}">
                <a14:useLocalDpi xmlns:a14="http://schemas.microsoft.com/office/drawing/2010/main" val="0"/>
              </a:ext>
            </a:extLst>
          </a:blip>
          <a:srcRect t="15229" b="18633"/>
          <a:stretch/>
        </p:blipFill>
        <p:spPr>
          <a:xfrm>
            <a:off x="0" y="12176"/>
            <a:ext cx="9144000" cy="1770570"/>
          </a:xfrm>
          <a:prstGeom prst="rect">
            <a:avLst/>
          </a:prstGeom>
        </p:spPr>
      </p:pic>
      <p:pic>
        <p:nvPicPr>
          <p:cNvPr id="8" name="Picture 6" descr="https://www.idigbio.org/wiki/_media/idigbio_logo_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23376" y="5641951"/>
            <a:ext cx="3299215" cy="101942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2966749" y="4399061"/>
            <a:ext cx="3111685" cy="954107"/>
          </a:xfrm>
          <a:prstGeom prst="rect">
            <a:avLst/>
          </a:prstGeom>
          <a:noFill/>
        </p:spPr>
        <p:txBody>
          <a:bodyPr wrap="none" rtlCol="0">
            <a:spAutoFit/>
          </a:bodyPr>
          <a:lstStyle/>
          <a:p>
            <a:pPr algn="ctr"/>
            <a:r>
              <a:rPr lang="en-US" sz="2800" dirty="0">
                <a:solidFill>
                  <a:srgbClr val="0070C0"/>
                </a:solidFill>
              </a:rPr>
              <a:t>Pam Soltis</a:t>
            </a:r>
          </a:p>
          <a:p>
            <a:pPr algn="ctr"/>
            <a:r>
              <a:rPr lang="en-US" sz="2800" dirty="0">
                <a:solidFill>
                  <a:srgbClr val="0070C0"/>
                </a:solidFill>
              </a:rPr>
              <a:t>University of Florida</a:t>
            </a:r>
          </a:p>
        </p:txBody>
      </p:sp>
      <p:sp>
        <p:nvSpPr>
          <p:cNvPr id="9" name="TextBox 8">
            <a:extLst>
              <a:ext uri="{FF2B5EF4-FFF2-40B4-BE49-F238E27FC236}">
                <a16:creationId xmlns:a16="http://schemas.microsoft.com/office/drawing/2014/main" id="{FD897F28-70AB-5248-BE24-9D13D9B444B9}"/>
              </a:ext>
            </a:extLst>
          </p:cNvPr>
          <p:cNvSpPr txBox="1"/>
          <p:nvPr/>
        </p:nvSpPr>
        <p:spPr>
          <a:xfrm>
            <a:off x="4976048" y="5766940"/>
            <a:ext cx="2204771" cy="769441"/>
          </a:xfrm>
          <a:prstGeom prst="rect">
            <a:avLst/>
          </a:prstGeom>
          <a:noFill/>
        </p:spPr>
        <p:txBody>
          <a:bodyPr wrap="none" rtlCol="0">
            <a:spAutoFit/>
          </a:bodyPr>
          <a:lstStyle/>
          <a:p>
            <a:r>
              <a:rPr lang="en-US" sz="4400" dirty="0" err="1"/>
              <a:t>BiotaPhy</a:t>
            </a:r>
            <a:endParaRPr lang="en-US" sz="4400" dirty="0"/>
          </a:p>
        </p:txBody>
      </p:sp>
    </p:spTree>
    <p:extLst>
      <p:ext uri="{BB962C8B-B14F-4D97-AF65-F5344CB8AC3E}">
        <p14:creationId xmlns:p14="http://schemas.microsoft.com/office/powerpoint/2010/main" val="2362936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0" y="1157288"/>
            <a:ext cx="9144000" cy="14287"/>
          </a:xfrm>
          <a:prstGeom prst="line">
            <a:avLst/>
          </a:prstGeom>
          <a:ln w="76200">
            <a:solidFill>
              <a:srgbClr val="CDE8BB"/>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1" y="7937"/>
            <a:ext cx="8312727" cy="1022351"/>
          </a:xfrm>
          <a:solidFill>
            <a:srgbClr val="CDE8BB"/>
          </a:solidFill>
          <a:ln>
            <a:solidFill>
              <a:srgbClr val="CDE8BB"/>
            </a:solidFill>
          </a:ln>
        </p:spPr>
        <p:txBody>
          <a:bodyPr>
            <a:normAutofit/>
          </a:bodyPr>
          <a:lstStyle/>
          <a:p>
            <a:pPr algn="l"/>
            <a:r>
              <a:rPr lang="en-US" sz="3600" dirty="0">
                <a:latin typeface="+mn-lt"/>
              </a:rPr>
              <a:t>Machine Learning &amp; Biodiversity Research </a:t>
            </a:r>
          </a:p>
        </p:txBody>
      </p:sp>
      <p:pic>
        <p:nvPicPr>
          <p:cNvPr id="14" name="Picture 13">
            <a:extLst>
              <a:ext uri="{FF2B5EF4-FFF2-40B4-BE49-F238E27FC236}">
                <a16:creationId xmlns:a16="http://schemas.microsoft.com/office/drawing/2014/main" id="{F46B5D61-9A3D-E847-9CD5-27CA30E9B37B}"/>
              </a:ext>
            </a:extLst>
          </p:cNvPr>
          <p:cNvPicPr>
            <a:picLocks noChangeAspect="1"/>
          </p:cNvPicPr>
          <p:nvPr/>
        </p:nvPicPr>
        <p:blipFill>
          <a:blip r:embed="rId3"/>
          <a:stretch>
            <a:fillRect/>
          </a:stretch>
        </p:blipFill>
        <p:spPr>
          <a:xfrm>
            <a:off x="152400" y="1338470"/>
            <a:ext cx="3390900" cy="4394330"/>
          </a:xfrm>
          <a:prstGeom prst="rect">
            <a:avLst/>
          </a:prstGeom>
        </p:spPr>
      </p:pic>
      <p:sp>
        <p:nvSpPr>
          <p:cNvPr id="15" name="Content Placeholder 2">
            <a:extLst>
              <a:ext uri="{FF2B5EF4-FFF2-40B4-BE49-F238E27FC236}">
                <a16:creationId xmlns:a16="http://schemas.microsoft.com/office/drawing/2014/main" id="{0A1A15A8-FE23-1B41-A903-789F78377295}"/>
              </a:ext>
            </a:extLst>
          </p:cNvPr>
          <p:cNvSpPr>
            <a:spLocks noGrp="1"/>
          </p:cNvSpPr>
          <p:nvPr>
            <p:ph idx="1"/>
          </p:nvPr>
        </p:nvSpPr>
        <p:spPr>
          <a:xfrm>
            <a:off x="3667991" y="1326557"/>
            <a:ext cx="5379027" cy="4700729"/>
          </a:xfrm>
        </p:spPr>
        <p:txBody>
          <a:bodyPr/>
          <a:lstStyle/>
          <a:p>
            <a:pPr marL="0" indent="0">
              <a:buNone/>
            </a:pPr>
            <a:r>
              <a:rPr lang="en-US" sz="2800" dirty="0"/>
              <a:t>June: Herbarium Specimen Images</a:t>
            </a:r>
          </a:p>
          <a:p>
            <a:pPr marL="457200" lvl="1" indent="0">
              <a:buNone/>
            </a:pPr>
            <a:r>
              <a:rPr lang="en-US" dirty="0"/>
              <a:t>Phenology (2)</a:t>
            </a:r>
          </a:p>
          <a:p>
            <a:pPr marL="457200" lvl="1" indent="0">
              <a:buNone/>
            </a:pPr>
            <a:r>
              <a:rPr lang="en-US" dirty="0"/>
              <a:t>Morphology</a:t>
            </a:r>
          </a:p>
          <a:p>
            <a:pPr marL="457200" lvl="1" indent="0">
              <a:buNone/>
            </a:pPr>
            <a:r>
              <a:rPr lang="en-US" dirty="0"/>
              <a:t>Herbivory</a:t>
            </a:r>
          </a:p>
          <a:p>
            <a:pPr marL="457200" lvl="1" indent="0">
              <a:buNone/>
            </a:pPr>
            <a:r>
              <a:rPr lang="en-US" dirty="0"/>
              <a:t>Species Identification (2)</a:t>
            </a:r>
          </a:p>
          <a:p>
            <a:pPr marL="457200" lvl="1" indent="0">
              <a:buNone/>
            </a:pPr>
            <a:r>
              <a:rPr lang="en-US" dirty="0"/>
              <a:t>Software: Leaf Detection</a:t>
            </a:r>
          </a:p>
          <a:p>
            <a:pPr marL="457200" lvl="1" indent="0">
              <a:buNone/>
            </a:pPr>
            <a:r>
              <a:rPr lang="en-US" dirty="0"/>
              <a:t>Software: Leaf Recognition and Measurement</a:t>
            </a:r>
          </a:p>
          <a:p>
            <a:pPr marL="457200" lvl="1" indent="0">
              <a:buNone/>
            </a:pPr>
            <a:endParaRPr lang="en-US" dirty="0"/>
          </a:p>
          <a:p>
            <a:pPr marL="0" indent="0">
              <a:buNone/>
            </a:pPr>
            <a:endParaRPr lang="en-US" dirty="0"/>
          </a:p>
        </p:txBody>
      </p:sp>
      <p:sp>
        <p:nvSpPr>
          <p:cNvPr id="16" name="TextBox 15">
            <a:extLst>
              <a:ext uri="{FF2B5EF4-FFF2-40B4-BE49-F238E27FC236}">
                <a16:creationId xmlns:a16="http://schemas.microsoft.com/office/drawing/2014/main" id="{736BD3CA-014A-FA4D-8177-86448654947C}"/>
              </a:ext>
            </a:extLst>
          </p:cNvPr>
          <p:cNvSpPr txBox="1"/>
          <p:nvPr/>
        </p:nvSpPr>
        <p:spPr>
          <a:xfrm>
            <a:off x="96980" y="5930545"/>
            <a:ext cx="5247847" cy="400110"/>
          </a:xfrm>
          <a:prstGeom prst="rect">
            <a:avLst/>
          </a:prstGeom>
          <a:noFill/>
        </p:spPr>
        <p:txBody>
          <a:bodyPr wrap="none" rtlCol="0">
            <a:spAutoFit/>
          </a:bodyPr>
          <a:lstStyle/>
          <a:p>
            <a:r>
              <a:rPr lang="en-US" sz="2000" dirty="0"/>
              <a:t>Edited by P. Soltis, G. Nelson, A. </a:t>
            </a:r>
            <a:r>
              <a:rPr lang="en-US" sz="2000" dirty="0" err="1"/>
              <a:t>Zare</a:t>
            </a:r>
            <a:r>
              <a:rPr lang="en-US" sz="2000" dirty="0"/>
              <a:t>, E. Meineke</a:t>
            </a:r>
          </a:p>
        </p:txBody>
      </p:sp>
    </p:spTree>
    <p:extLst>
      <p:ext uri="{BB962C8B-B14F-4D97-AF65-F5344CB8AC3E}">
        <p14:creationId xmlns:p14="http://schemas.microsoft.com/office/powerpoint/2010/main" val="4172083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04171"/>
            <a:ext cx="8541782" cy="4703962"/>
          </a:xfrm>
        </p:spPr>
        <p:txBody>
          <a:bodyPr>
            <a:normAutofit fontScale="92500" lnSpcReduction="10000"/>
          </a:bodyPr>
          <a:lstStyle/>
          <a:p>
            <a:r>
              <a:rPr lang="en-US" dirty="0">
                <a:latin typeface="+mn-lt"/>
              </a:rPr>
              <a:t>Monitoring shifts in biodiversity</a:t>
            </a:r>
          </a:p>
          <a:p>
            <a:r>
              <a:rPr lang="en-US" dirty="0">
                <a:latin typeface="+mn-lt"/>
              </a:rPr>
              <a:t>Tracking invasive species</a:t>
            </a:r>
          </a:p>
          <a:p>
            <a:r>
              <a:rPr lang="en-US" dirty="0">
                <a:latin typeface="+mn-lt"/>
              </a:rPr>
              <a:t>Ecological Niche Modeling, climate change</a:t>
            </a:r>
          </a:p>
          <a:p>
            <a:r>
              <a:rPr lang="en-US" dirty="0"/>
              <a:t>Past movements and climate change</a:t>
            </a:r>
          </a:p>
          <a:p>
            <a:r>
              <a:rPr lang="en-US" dirty="0"/>
              <a:t>Tracking phenological shifts</a:t>
            </a:r>
          </a:p>
          <a:p>
            <a:r>
              <a:rPr lang="en-US" dirty="0"/>
              <a:t>Landscape genetics</a:t>
            </a:r>
            <a:endParaRPr lang="en-US" dirty="0">
              <a:latin typeface="+mn-lt"/>
            </a:endParaRPr>
          </a:p>
          <a:p>
            <a:r>
              <a:rPr lang="en-US" dirty="0">
                <a:latin typeface="+mn-lt"/>
              </a:rPr>
              <a:t>Integration of ENM with phylogeny</a:t>
            </a:r>
          </a:p>
          <a:p>
            <a:r>
              <a:rPr lang="en-US" dirty="0"/>
              <a:t>Community phylogenetics/assembly</a:t>
            </a:r>
          </a:p>
          <a:p>
            <a:r>
              <a:rPr lang="en-US" dirty="0">
                <a:latin typeface="+mn-lt"/>
              </a:rPr>
              <a:t>Biogeography</a:t>
            </a:r>
          </a:p>
        </p:txBody>
      </p:sp>
      <p:pic>
        <p:nvPicPr>
          <p:cNvPr id="4" name="Picture 3" descr="orchid.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57330" y="5364163"/>
            <a:ext cx="1637270" cy="1524000"/>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594600" y="4758266"/>
            <a:ext cx="1549400" cy="2099734"/>
          </a:xfrm>
          <a:prstGeom prst="rect">
            <a:avLst/>
          </a:prstGeom>
        </p:spPr>
      </p:pic>
      <p:pic>
        <p:nvPicPr>
          <p:cNvPr id="6" name="Picture 5" descr="lep2.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80174" y="5808133"/>
            <a:ext cx="3377156" cy="1049866"/>
          </a:xfrm>
          <a:prstGeom prst="rect">
            <a:avLst/>
          </a:prstGeom>
        </p:spPr>
      </p:pic>
      <p:pic>
        <p:nvPicPr>
          <p:cNvPr id="7" name="Picture 6" descr="turtles.jp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5808133"/>
            <a:ext cx="2580174" cy="1049867"/>
          </a:xfrm>
          <a:prstGeom prst="rect">
            <a:avLst/>
          </a:prstGeom>
        </p:spPr>
      </p:pic>
      <p:sp>
        <p:nvSpPr>
          <p:cNvPr id="9" name="Title 1"/>
          <p:cNvSpPr>
            <a:spLocks noGrp="1"/>
          </p:cNvSpPr>
          <p:nvPr>
            <p:ph type="title"/>
          </p:nvPr>
        </p:nvSpPr>
        <p:spPr>
          <a:xfrm>
            <a:off x="1" y="173068"/>
            <a:ext cx="9143999" cy="673599"/>
          </a:xfrm>
        </p:spPr>
        <p:txBody>
          <a:bodyPr>
            <a:normAutofit fontScale="90000"/>
          </a:bodyPr>
          <a:lstStyle/>
          <a:p>
            <a:r>
              <a:rPr lang="en-US" dirty="0">
                <a:solidFill>
                  <a:srgbClr val="008000"/>
                </a:solidFill>
              </a:rPr>
              <a:t>‘Big Data’ Research in Biodiversity Science</a:t>
            </a:r>
          </a:p>
        </p:txBody>
      </p:sp>
    </p:spTree>
    <p:extLst>
      <p:ext uri="{BB962C8B-B14F-4D97-AF65-F5344CB8AC3E}">
        <p14:creationId xmlns:p14="http://schemas.microsoft.com/office/powerpoint/2010/main" val="2865528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0" y="1157288"/>
            <a:ext cx="9144000" cy="14287"/>
          </a:xfrm>
          <a:prstGeom prst="line">
            <a:avLst/>
          </a:prstGeom>
          <a:ln w="76200">
            <a:solidFill>
              <a:srgbClr val="CDE8BB"/>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1" y="7937"/>
            <a:ext cx="8380071" cy="1022351"/>
          </a:xfrm>
          <a:solidFill>
            <a:srgbClr val="CDE8BB"/>
          </a:solidFill>
          <a:ln>
            <a:solidFill>
              <a:srgbClr val="CDE8BB"/>
            </a:solidFill>
          </a:ln>
        </p:spPr>
        <p:txBody>
          <a:bodyPr>
            <a:normAutofit/>
          </a:bodyPr>
          <a:lstStyle/>
          <a:p>
            <a:pPr algn="l"/>
            <a:r>
              <a:rPr lang="en-US" sz="3600" dirty="0">
                <a:latin typeface="+mn-lt"/>
              </a:rPr>
              <a:t>Label Data from Herbarium Specimens</a:t>
            </a:r>
          </a:p>
        </p:txBody>
      </p:sp>
      <p:sp>
        <p:nvSpPr>
          <p:cNvPr id="9" name="Content Placeholder 2"/>
          <p:cNvSpPr txBox="1">
            <a:spLocks/>
          </p:cNvSpPr>
          <p:nvPr/>
        </p:nvSpPr>
        <p:spPr>
          <a:xfrm>
            <a:off x="320675" y="1597025"/>
            <a:ext cx="8229600" cy="4700588"/>
          </a:xfrm>
          <a:prstGeom prst="rect">
            <a:avLst/>
          </a:prstGeom>
        </p:spPr>
        <p:txBody>
          <a:bodyPr>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Cambria"/>
                <a:ea typeface="+mn-ea"/>
                <a:cs typeface="Cambria"/>
              </a:defRPr>
            </a:lvl2pPr>
            <a:lvl3pPr marL="1143000" indent="-228600" algn="l" defTabSz="457200" rtl="0" eaLnBrk="1" latinLnBrk="0" hangingPunct="1">
              <a:spcBef>
                <a:spcPct val="20000"/>
              </a:spcBef>
              <a:buFont typeface="Arial"/>
              <a:buChar char="•"/>
              <a:defRPr sz="24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a:solidFill>
                  <a:prstClr val="black"/>
                </a:solidFill>
                <a:latin typeface="Calibri"/>
              </a:rPr>
              <a:t>Scientific name – </a:t>
            </a:r>
          </a:p>
          <a:p>
            <a:pPr marL="0" indent="0">
              <a:buFont typeface="Arial"/>
              <a:buNone/>
              <a:defRPr/>
            </a:pPr>
            <a:r>
              <a:rPr lang="en-US" dirty="0">
                <a:solidFill>
                  <a:prstClr val="black"/>
                </a:solidFill>
                <a:latin typeface="Calibri"/>
              </a:rPr>
              <a:t>	including authority</a:t>
            </a:r>
          </a:p>
          <a:p>
            <a:pPr>
              <a:defRPr/>
            </a:pPr>
            <a:r>
              <a:rPr lang="en-US" dirty="0">
                <a:solidFill>
                  <a:prstClr val="black"/>
                </a:solidFill>
                <a:latin typeface="Calibri"/>
              </a:rPr>
              <a:t>Date</a:t>
            </a:r>
          </a:p>
          <a:p>
            <a:pPr>
              <a:defRPr/>
            </a:pPr>
            <a:r>
              <a:rPr lang="en-US" dirty="0">
                <a:solidFill>
                  <a:prstClr val="black"/>
                </a:solidFill>
                <a:latin typeface="Calibri"/>
              </a:rPr>
              <a:t>Collector</a:t>
            </a:r>
          </a:p>
          <a:p>
            <a:pPr>
              <a:defRPr/>
            </a:pPr>
            <a:r>
              <a:rPr lang="en-US" dirty="0">
                <a:solidFill>
                  <a:prstClr val="black"/>
                </a:solidFill>
                <a:latin typeface="Calibri"/>
              </a:rPr>
              <a:t>Location – state, county, </a:t>
            </a:r>
          </a:p>
          <a:p>
            <a:pPr marL="0" indent="0">
              <a:buFont typeface="Arial"/>
              <a:buNone/>
              <a:defRPr/>
            </a:pPr>
            <a:r>
              <a:rPr lang="en-US" dirty="0">
                <a:solidFill>
                  <a:prstClr val="black"/>
                </a:solidFill>
                <a:latin typeface="Calibri"/>
              </a:rPr>
              <a:t>	specific site, </a:t>
            </a:r>
          </a:p>
          <a:p>
            <a:pPr marL="0" indent="0">
              <a:buFont typeface="Arial"/>
              <a:buNone/>
              <a:defRPr/>
            </a:pPr>
            <a:r>
              <a:rPr lang="en-US" dirty="0">
                <a:solidFill>
                  <a:prstClr val="black"/>
                </a:solidFill>
                <a:latin typeface="Calibri"/>
              </a:rPr>
              <a:t>	GPS coordinates</a:t>
            </a:r>
          </a:p>
          <a:p>
            <a:pPr>
              <a:defRPr/>
            </a:pPr>
            <a:r>
              <a:rPr lang="en-US" dirty="0">
                <a:solidFill>
                  <a:prstClr val="black"/>
                </a:solidFill>
                <a:latin typeface="Calibri"/>
              </a:rPr>
              <a:t>Associated species</a:t>
            </a:r>
          </a:p>
          <a:p>
            <a:pPr>
              <a:defRPr/>
            </a:pPr>
            <a:r>
              <a:rPr lang="en-US" dirty="0">
                <a:solidFill>
                  <a:prstClr val="black"/>
                </a:solidFill>
                <a:latin typeface="Calibri"/>
              </a:rPr>
              <a:t>Notes</a:t>
            </a:r>
          </a:p>
          <a:p>
            <a:pPr>
              <a:defRPr/>
            </a:pPr>
            <a:endParaRPr lang="en-US" dirty="0">
              <a:solidFill>
                <a:prstClr val="black"/>
              </a:solidFill>
              <a:latin typeface="Calibri"/>
            </a:endParaRPr>
          </a:p>
        </p:txBody>
      </p:sp>
      <p:pic>
        <p:nvPicPr>
          <p:cNvPr id="10" name="Picture 3" descr="139652a1-size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70653" y="1408757"/>
            <a:ext cx="3522522" cy="5077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Oval 6"/>
          <p:cNvSpPr>
            <a:spLocks noChangeArrowheads="1"/>
          </p:cNvSpPr>
          <p:nvPr/>
        </p:nvSpPr>
        <p:spPr bwMode="auto">
          <a:xfrm>
            <a:off x="7241994" y="5368925"/>
            <a:ext cx="1728788" cy="1354137"/>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231981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nd.jpg"/>
          <p:cNvPicPr>
            <a:picLocks noChangeAspect="1"/>
          </p:cNvPicPr>
          <p:nvPr/>
        </p:nvPicPr>
        <p:blipFill rotWithShape="1">
          <a:blip r:embed="rId3">
            <a:extLst>
              <a:ext uri="{28A0092B-C50C-407E-A947-70E740481C1C}">
                <a14:useLocalDpi xmlns:a14="http://schemas.microsoft.com/office/drawing/2010/main" val="0"/>
              </a:ext>
            </a:extLst>
          </a:blip>
          <a:srcRect t="15228" b="32273"/>
          <a:stretch/>
        </p:blipFill>
        <p:spPr>
          <a:xfrm>
            <a:off x="0" y="12176"/>
            <a:ext cx="9144000" cy="1405462"/>
          </a:xfrm>
          <a:prstGeom prst="rect">
            <a:avLst/>
          </a:prstGeom>
        </p:spPr>
      </p:pic>
      <p:sp>
        <p:nvSpPr>
          <p:cNvPr id="6" name="Title 1"/>
          <p:cNvSpPr>
            <a:spLocks noGrp="1"/>
          </p:cNvSpPr>
          <p:nvPr>
            <p:ph type="title"/>
          </p:nvPr>
        </p:nvSpPr>
        <p:spPr>
          <a:xfrm>
            <a:off x="457200" y="274638"/>
            <a:ext cx="8229600" cy="1143000"/>
          </a:xfrm>
        </p:spPr>
        <p:txBody>
          <a:bodyPr/>
          <a:lstStyle/>
          <a:p>
            <a:r>
              <a:rPr lang="en-US" dirty="0">
                <a:solidFill>
                  <a:schemeClr val="accent3">
                    <a:lumMod val="40000"/>
                    <a:lumOff val="60000"/>
                  </a:schemeClr>
                </a:solidFill>
              </a:rPr>
              <a:t>Overview of Day’s Activities</a:t>
            </a:r>
          </a:p>
        </p:txBody>
      </p:sp>
      <p:sp>
        <p:nvSpPr>
          <p:cNvPr id="7" name="Content Placeholder 2">
            <a:extLst>
              <a:ext uri="{FF2B5EF4-FFF2-40B4-BE49-F238E27FC236}">
                <a16:creationId xmlns:a16="http://schemas.microsoft.com/office/drawing/2014/main" id="{0AF2156D-4006-2242-9858-868EDD2E30CB}"/>
              </a:ext>
            </a:extLst>
          </p:cNvPr>
          <p:cNvSpPr txBox="1">
            <a:spLocks/>
          </p:cNvSpPr>
          <p:nvPr/>
        </p:nvSpPr>
        <p:spPr>
          <a:xfrm>
            <a:off x="191361" y="1867411"/>
            <a:ext cx="8767802" cy="48781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endParaRPr lang="en-US" sz="1800" dirty="0"/>
          </a:p>
        </p:txBody>
      </p:sp>
      <p:graphicFrame>
        <p:nvGraphicFramePr>
          <p:cNvPr id="2" name="Table 1">
            <a:extLst>
              <a:ext uri="{FF2B5EF4-FFF2-40B4-BE49-F238E27FC236}">
                <a16:creationId xmlns:a16="http://schemas.microsoft.com/office/drawing/2014/main" id="{4B8DDB28-7961-D949-929F-02FB45C0849E}"/>
              </a:ext>
            </a:extLst>
          </p:cNvPr>
          <p:cNvGraphicFramePr>
            <a:graphicFrameLocks noGrp="1"/>
          </p:cNvGraphicFramePr>
          <p:nvPr>
            <p:extLst>
              <p:ext uri="{D42A27DB-BD31-4B8C-83A1-F6EECF244321}">
                <p14:modId xmlns:p14="http://schemas.microsoft.com/office/powerpoint/2010/main" val="4136533185"/>
              </p:ext>
            </p:extLst>
          </p:nvPr>
        </p:nvGraphicFramePr>
        <p:xfrm>
          <a:off x="457200" y="1489071"/>
          <a:ext cx="6773333" cy="5364480"/>
        </p:xfrm>
        <a:graphic>
          <a:graphicData uri="http://schemas.openxmlformats.org/drawingml/2006/table">
            <a:tbl>
              <a:tblPr/>
              <a:tblGrid>
                <a:gridCol w="1055635">
                  <a:extLst>
                    <a:ext uri="{9D8B030D-6E8A-4147-A177-3AD203B41FA5}">
                      <a16:colId xmlns:a16="http://schemas.microsoft.com/office/drawing/2014/main" val="723437844"/>
                    </a:ext>
                  </a:extLst>
                </a:gridCol>
                <a:gridCol w="5717698">
                  <a:extLst>
                    <a:ext uri="{9D8B030D-6E8A-4147-A177-3AD203B41FA5}">
                      <a16:colId xmlns:a16="http://schemas.microsoft.com/office/drawing/2014/main" val="2413189890"/>
                    </a:ext>
                  </a:extLst>
                </a:gridCol>
              </a:tblGrid>
              <a:tr h="4962828">
                <a:tc>
                  <a:txBody>
                    <a:bodyPr/>
                    <a:lstStyle/>
                    <a:p>
                      <a:pPr marL="0" marR="0">
                        <a:spcBef>
                          <a:spcPts val="0"/>
                        </a:spcBef>
                        <a:spcAft>
                          <a:spcPts val="0"/>
                        </a:spcAft>
                      </a:pPr>
                      <a:r>
                        <a:rPr lang="en-US" sz="1600">
                          <a:effectLst/>
                          <a:latin typeface="Calibri" panose="020F0502020204030204" pitchFamily="34" charset="0"/>
                        </a:rPr>
                        <a:t>10:00 </a:t>
                      </a:r>
                    </a:p>
                    <a:p>
                      <a:pPr marL="0" marR="0">
                        <a:spcBef>
                          <a:spcPts val="0"/>
                        </a:spcBef>
                        <a:spcAft>
                          <a:spcPts val="0"/>
                        </a:spcAft>
                      </a:pPr>
                      <a:r>
                        <a:rPr lang="en-US" sz="1600">
                          <a:effectLst/>
                          <a:latin typeface="Calibri" panose="020F0502020204030204" pitchFamily="34" charset="0"/>
                        </a:rPr>
                        <a:t>10:15</a:t>
                      </a:r>
                    </a:p>
                    <a:p>
                      <a:pPr marL="0" marR="0">
                        <a:spcBef>
                          <a:spcPts val="0"/>
                        </a:spcBef>
                        <a:spcAft>
                          <a:spcPts val="0"/>
                        </a:spcAft>
                      </a:pPr>
                      <a:r>
                        <a:rPr lang="en-US" sz="1600">
                          <a:effectLst/>
                          <a:latin typeface="Calibri" panose="020F0502020204030204" pitchFamily="34" charset="0"/>
                        </a:rPr>
                        <a:t>10:30</a:t>
                      </a:r>
                    </a:p>
                    <a:p>
                      <a:pPr marL="0" marR="0">
                        <a:spcBef>
                          <a:spcPts val="0"/>
                        </a:spcBef>
                        <a:spcAft>
                          <a:spcPts val="0"/>
                        </a:spcAft>
                      </a:pPr>
                      <a:r>
                        <a:rPr lang="en-US" sz="1600">
                          <a:effectLst/>
                          <a:latin typeface="Calibri" panose="020F0502020204030204" pitchFamily="34" charset="0"/>
                        </a:rPr>
                        <a:t>10:50</a:t>
                      </a:r>
                    </a:p>
                    <a:p>
                      <a:pPr marL="0" marR="0">
                        <a:spcBef>
                          <a:spcPts val="0"/>
                        </a:spcBef>
                        <a:spcAft>
                          <a:spcPts val="0"/>
                        </a:spcAft>
                      </a:pPr>
                      <a:r>
                        <a:rPr lang="en-US" sz="1600">
                          <a:effectLst/>
                          <a:latin typeface="Calibri" panose="020F0502020204030204" pitchFamily="34" charset="0"/>
                        </a:rPr>
                        <a:t>11:05</a:t>
                      </a:r>
                    </a:p>
                    <a:p>
                      <a:pPr marL="0" marR="0">
                        <a:spcBef>
                          <a:spcPts val="0"/>
                        </a:spcBef>
                        <a:spcAft>
                          <a:spcPts val="0"/>
                        </a:spcAft>
                      </a:pPr>
                      <a:r>
                        <a:rPr lang="en-US" sz="1600">
                          <a:effectLst/>
                          <a:latin typeface="Calibri" panose="020F0502020204030204" pitchFamily="34" charset="0"/>
                        </a:rPr>
                        <a:t>11:35 </a:t>
                      </a:r>
                    </a:p>
                    <a:p>
                      <a:pPr marL="0" marR="0">
                        <a:spcBef>
                          <a:spcPts val="0"/>
                        </a:spcBef>
                        <a:spcAft>
                          <a:spcPts val="0"/>
                        </a:spcAft>
                      </a:pPr>
                      <a:r>
                        <a:rPr lang="en-US" sz="1600">
                          <a:effectLst/>
                          <a:latin typeface="Calibri" panose="020F0502020204030204" pitchFamily="34" charset="0"/>
                        </a:rPr>
                        <a:t>12:00</a:t>
                      </a:r>
                    </a:p>
                    <a:p>
                      <a:pPr marL="0" marR="0">
                        <a:spcBef>
                          <a:spcPts val="0"/>
                        </a:spcBef>
                        <a:spcAft>
                          <a:spcPts val="0"/>
                        </a:spcAft>
                      </a:pPr>
                      <a:r>
                        <a:rPr lang="en-US" sz="1600">
                          <a:effectLst/>
                          <a:latin typeface="Calibri" panose="020F0502020204030204" pitchFamily="34" charset="0"/>
                        </a:rPr>
                        <a:t>12:15</a:t>
                      </a:r>
                    </a:p>
                    <a:p>
                      <a:pPr marL="0" marR="0">
                        <a:spcBef>
                          <a:spcPts val="0"/>
                        </a:spcBef>
                        <a:spcAft>
                          <a:spcPts val="0"/>
                        </a:spcAft>
                      </a:pPr>
                      <a:r>
                        <a:rPr lang="en-US" sz="1600">
                          <a:effectLst/>
                          <a:latin typeface="Calibri" panose="020F0502020204030204" pitchFamily="34" charset="0"/>
                        </a:rPr>
                        <a:t>12:30</a:t>
                      </a:r>
                    </a:p>
                    <a:p>
                      <a:pPr marL="0" marR="0">
                        <a:spcBef>
                          <a:spcPts val="0"/>
                        </a:spcBef>
                        <a:spcAft>
                          <a:spcPts val="0"/>
                        </a:spcAft>
                      </a:pPr>
                      <a:r>
                        <a:rPr lang="en-US" sz="1600">
                          <a:effectLst/>
                          <a:latin typeface="Calibri" panose="020F0502020204030204" pitchFamily="34" charset="0"/>
                        </a:rPr>
                        <a:t>1:00</a:t>
                      </a:r>
                    </a:p>
                    <a:p>
                      <a:pPr marL="0" marR="0">
                        <a:spcBef>
                          <a:spcPts val="0"/>
                        </a:spcBef>
                        <a:spcAft>
                          <a:spcPts val="0"/>
                        </a:spcAft>
                      </a:pPr>
                      <a:r>
                        <a:rPr lang="en-US" sz="1600">
                          <a:effectLst/>
                          <a:latin typeface="Calibri" panose="020F0502020204030204" pitchFamily="34" charset="0"/>
                        </a:rPr>
                        <a:t>1:30</a:t>
                      </a:r>
                    </a:p>
                    <a:p>
                      <a:pPr marL="0" marR="0">
                        <a:spcBef>
                          <a:spcPts val="0"/>
                        </a:spcBef>
                        <a:spcAft>
                          <a:spcPts val="0"/>
                        </a:spcAft>
                      </a:pPr>
                      <a:r>
                        <a:rPr lang="en-US" sz="1600">
                          <a:effectLst/>
                          <a:latin typeface="Calibri" panose="020F0502020204030204" pitchFamily="34" charset="0"/>
                        </a:rPr>
                        <a:t>2:00</a:t>
                      </a:r>
                    </a:p>
                    <a:p>
                      <a:pPr marL="0" marR="0">
                        <a:spcBef>
                          <a:spcPts val="0"/>
                        </a:spcBef>
                        <a:spcAft>
                          <a:spcPts val="0"/>
                        </a:spcAft>
                      </a:pPr>
                      <a:r>
                        <a:rPr lang="en-US" sz="1600">
                          <a:effectLst/>
                          <a:latin typeface="Calibri" panose="020F0502020204030204" pitchFamily="34" charset="0"/>
                        </a:rPr>
                        <a:t>2:15</a:t>
                      </a:r>
                    </a:p>
                    <a:p>
                      <a:pPr marL="0" marR="0">
                        <a:spcBef>
                          <a:spcPts val="0"/>
                        </a:spcBef>
                        <a:spcAft>
                          <a:spcPts val="0"/>
                        </a:spcAft>
                      </a:pPr>
                      <a:r>
                        <a:rPr lang="en-US" sz="1600">
                          <a:effectLst/>
                          <a:latin typeface="Calibri" panose="020F0502020204030204" pitchFamily="34" charset="0"/>
                        </a:rPr>
                        <a:t>2:30</a:t>
                      </a:r>
                    </a:p>
                    <a:p>
                      <a:pPr marL="0" marR="0">
                        <a:spcBef>
                          <a:spcPts val="0"/>
                        </a:spcBef>
                        <a:spcAft>
                          <a:spcPts val="0"/>
                        </a:spcAft>
                      </a:pPr>
                      <a:r>
                        <a:rPr lang="en-US" sz="1600">
                          <a:effectLst/>
                          <a:latin typeface="Calibri" panose="020F0502020204030204" pitchFamily="34" charset="0"/>
                        </a:rPr>
                        <a:t>2:50</a:t>
                      </a:r>
                    </a:p>
                    <a:p>
                      <a:pPr marL="0" marR="0">
                        <a:spcBef>
                          <a:spcPts val="0"/>
                        </a:spcBef>
                        <a:spcAft>
                          <a:spcPts val="0"/>
                        </a:spcAft>
                      </a:pPr>
                      <a:r>
                        <a:rPr lang="en-US" sz="1600">
                          <a:effectLst/>
                          <a:latin typeface="Calibri" panose="020F0502020204030204" pitchFamily="34" charset="0"/>
                        </a:rPr>
                        <a:t>3:10</a:t>
                      </a:r>
                    </a:p>
                    <a:p>
                      <a:pPr marL="0" marR="0">
                        <a:spcBef>
                          <a:spcPts val="0"/>
                        </a:spcBef>
                        <a:spcAft>
                          <a:spcPts val="0"/>
                        </a:spcAft>
                      </a:pPr>
                      <a:r>
                        <a:rPr lang="en-US" sz="1600">
                          <a:effectLst/>
                          <a:latin typeface="Calibri" panose="020F0502020204030204" pitchFamily="34" charset="0"/>
                        </a:rPr>
                        <a:t>3:30</a:t>
                      </a:r>
                    </a:p>
                    <a:p>
                      <a:pPr marL="0" marR="0">
                        <a:spcBef>
                          <a:spcPts val="0"/>
                        </a:spcBef>
                        <a:spcAft>
                          <a:spcPts val="0"/>
                        </a:spcAft>
                      </a:pPr>
                      <a:r>
                        <a:rPr lang="en-US" sz="1600">
                          <a:effectLst/>
                          <a:latin typeface="Calibri" panose="020F0502020204030204" pitchFamily="34" charset="0"/>
                        </a:rPr>
                        <a:t>3:50</a:t>
                      </a:r>
                    </a:p>
                    <a:p>
                      <a:pPr marL="0" marR="0">
                        <a:spcBef>
                          <a:spcPts val="0"/>
                        </a:spcBef>
                        <a:spcAft>
                          <a:spcPts val="0"/>
                        </a:spcAft>
                      </a:pPr>
                      <a:r>
                        <a:rPr lang="en-US" sz="1600">
                          <a:effectLst/>
                          <a:latin typeface="Calibri" panose="020F0502020204030204" pitchFamily="34" charset="0"/>
                        </a:rPr>
                        <a:t>4:15</a:t>
                      </a:r>
                    </a:p>
                    <a:p>
                      <a:pPr marL="0" marR="0">
                        <a:spcBef>
                          <a:spcPts val="0"/>
                        </a:spcBef>
                        <a:spcAft>
                          <a:spcPts val="0"/>
                        </a:spcAft>
                      </a:pPr>
                      <a:r>
                        <a:rPr lang="en-US" sz="1600">
                          <a:effectLst/>
                          <a:latin typeface="Calibri" panose="020F0502020204030204" pitchFamily="34" charset="0"/>
                        </a:rPr>
                        <a:t>4:30</a:t>
                      </a:r>
                    </a:p>
                    <a:p>
                      <a:pPr marL="0" marR="0">
                        <a:spcBef>
                          <a:spcPts val="0"/>
                        </a:spcBef>
                        <a:spcAft>
                          <a:spcPts val="0"/>
                        </a:spcAft>
                      </a:pPr>
                      <a:r>
                        <a:rPr lang="en-US" sz="1600">
                          <a:effectLst/>
                          <a:latin typeface="Calibri" panose="020F0502020204030204" pitchFamily="34" charset="0"/>
                        </a:rPr>
                        <a:t>4:45</a:t>
                      </a:r>
                    </a:p>
                    <a:p>
                      <a:pPr marL="0" marR="0">
                        <a:spcBef>
                          <a:spcPts val="0"/>
                        </a:spcBef>
                        <a:spcAft>
                          <a:spcPts val="0"/>
                        </a:spcAft>
                      </a:pPr>
                      <a:r>
                        <a:rPr lang="en-US" sz="1600">
                          <a:effectLst/>
                          <a:latin typeface="Calibri" panose="020F0502020204030204" pitchFamily="34" charset="0"/>
                        </a:rPr>
                        <a:t>5:00</a:t>
                      </a:r>
                    </a:p>
                  </a:txBody>
                  <a:tcPr marL="68580" marR="68580" marT="0" marB="0">
                    <a:lnL>
                      <a:noFill/>
                    </a:lnL>
                    <a:lnR>
                      <a:noFill/>
                    </a:lnR>
                    <a:lnT>
                      <a:noFill/>
                    </a:lnT>
                    <a:lnB>
                      <a:noFill/>
                    </a:lnB>
                  </a:tcPr>
                </a:tc>
                <a:tc>
                  <a:txBody>
                    <a:bodyPr/>
                    <a:lstStyle/>
                    <a:p>
                      <a:pPr marL="0" marR="0">
                        <a:spcBef>
                          <a:spcPts val="0"/>
                        </a:spcBef>
                        <a:spcAft>
                          <a:spcPts val="0"/>
                        </a:spcAft>
                      </a:pPr>
                      <a:r>
                        <a:rPr lang="en-US" sz="1600" dirty="0">
                          <a:effectLst/>
                          <a:latin typeface="Calibri" panose="020F0502020204030204" pitchFamily="34" charset="0"/>
                        </a:rPr>
                        <a:t>Welcome and Overview of the Workshop – Pam</a:t>
                      </a:r>
                    </a:p>
                    <a:p>
                      <a:pPr marL="0" marR="0">
                        <a:spcBef>
                          <a:spcPts val="0"/>
                        </a:spcBef>
                        <a:spcAft>
                          <a:spcPts val="0"/>
                        </a:spcAft>
                      </a:pPr>
                      <a:r>
                        <a:rPr lang="en-US" sz="1600" dirty="0" err="1">
                          <a:effectLst/>
                          <a:latin typeface="Calibri" panose="020F0502020204030204" pitchFamily="34" charset="0"/>
                        </a:rPr>
                        <a:t>iDigBio</a:t>
                      </a:r>
                      <a:r>
                        <a:rPr lang="en-US" sz="1600" dirty="0">
                          <a:effectLst/>
                          <a:latin typeface="Calibri" panose="020F0502020204030204" pitchFamily="34" charset="0"/>
                        </a:rPr>
                        <a:t> Portal – Pam</a:t>
                      </a:r>
                    </a:p>
                    <a:p>
                      <a:pPr marL="0" marR="0">
                        <a:spcBef>
                          <a:spcPts val="0"/>
                        </a:spcBef>
                        <a:spcAft>
                          <a:spcPts val="0"/>
                        </a:spcAft>
                      </a:pPr>
                      <a:r>
                        <a:rPr lang="en-US" sz="1600" dirty="0">
                          <a:effectLst/>
                          <a:latin typeface="Calibri" panose="020F0502020204030204" pitchFamily="34" charset="0"/>
                        </a:rPr>
                        <a:t>Data Downloads – Lauren</a:t>
                      </a:r>
                    </a:p>
                    <a:p>
                      <a:pPr marL="0" marR="0">
                        <a:spcBef>
                          <a:spcPts val="0"/>
                        </a:spcBef>
                        <a:spcAft>
                          <a:spcPts val="0"/>
                        </a:spcAft>
                      </a:pPr>
                      <a:r>
                        <a:rPr lang="en-US" sz="1600" dirty="0">
                          <a:effectLst/>
                          <a:latin typeface="Calibri" panose="020F0502020204030204" pitchFamily="34" charset="0"/>
                        </a:rPr>
                        <a:t>Break</a:t>
                      </a:r>
                    </a:p>
                    <a:p>
                      <a:pPr marL="0" marR="0">
                        <a:spcBef>
                          <a:spcPts val="0"/>
                        </a:spcBef>
                        <a:spcAft>
                          <a:spcPts val="0"/>
                        </a:spcAft>
                      </a:pPr>
                      <a:r>
                        <a:rPr lang="en-US" sz="1600" dirty="0">
                          <a:effectLst/>
                          <a:latin typeface="Calibri" panose="020F0502020204030204" pitchFamily="34" charset="0"/>
                        </a:rPr>
                        <a:t>Data Cleaning – Shelly</a:t>
                      </a:r>
                    </a:p>
                    <a:p>
                      <a:pPr marL="0" marR="0">
                        <a:spcBef>
                          <a:spcPts val="0"/>
                        </a:spcBef>
                        <a:spcAft>
                          <a:spcPts val="0"/>
                        </a:spcAft>
                      </a:pPr>
                      <a:r>
                        <a:rPr lang="en-US" sz="1600" dirty="0">
                          <a:effectLst/>
                          <a:latin typeface="Calibri" panose="020F0502020204030204" pitchFamily="34" charset="0"/>
                        </a:rPr>
                        <a:t>Georeferencing – Andre  </a:t>
                      </a:r>
                    </a:p>
                    <a:p>
                      <a:pPr marL="0" marR="0">
                        <a:spcBef>
                          <a:spcPts val="0"/>
                        </a:spcBef>
                        <a:spcAft>
                          <a:spcPts val="0"/>
                        </a:spcAft>
                      </a:pPr>
                      <a:r>
                        <a:rPr lang="en-US" sz="1600" dirty="0">
                          <a:effectLst/>
                          <a:latin typeface="Calibri" panose="020F0502020204030204" pitchFamily="34" charset="0"/>
                        </a:rPr>
                        <a:t>Break</a:t>
                      </a:r>
                    </a:p>
                    <a:p>
                      <a:pPr marL="0" marR="0">
                        <a:spcBef>
                          <a:spcPts val="0"/>
                        </a:spcBef>
                        <a:spcAft>
                          <a:spcPts val="0"/>
                        </a:spcAft>
                      </a:pPr>
                      <a:r>
                        <a:rPr lang="en-US" sz="1600" dirty="0">
                          <a:effectLst/>
                          <a:latin typeface="Calibri" panose="020F0502020204030204" pitchFamily="34" charset="0"/>
                        </a:rPr>
                        <a:t>Climate Processing – Andre</a:t>
                      </a:r>
                    </a:p>
                    <a:p>
                      <a:pPr marL="0" marR="0">
                        <a:spcBef>
                          <a:spcPts val="0"/>
                        </a:spcBef>
                        <a:spcAft>
                          <a:spcPts val="0"/>
                        </a:spcAft>
                      </a:pPr>
                      <a:r>
                        <a:rPr lang="en-US" sz="1600" dirty="0">
                          <a:effectLst/>
                          <a:latin typeface="Calibri" panose="020F0502020204030204" pitchFamily="34" charset="0"/>
                        </a:rPr>
                        <a:t>Climatic Niche – Shelly</a:t>
                      </a:r>
                    </a:p>
                    <a:p>
                      <a:pPr marL="0" marR="0">
                        <a:spcBef>
                          <a:spcPts val="0"/>
                        </a:spcBef>
                        <a:spcAft>
                          <a:spcPts val="0"/>
                        </a:spcAft>
                      </a:pPr>
                      <a:r>
                        <a:rPr lang="en-US" sz="1600" dirty="0">
                          <a:effectLst/>
                          <a:latin typeface="Calibri" panose="020F0502020204030204" pitchFamily="34" charset="0"/>
                        </a:rPr>
                        <a:t>Lunch</a:t>
                      </a:r>
                    </a:p>
                    <a:p>
                      <a:pPr marL="0" marR="0">
                        <a:spcBef>
                          <a:spcPts val="0"/>
                        </a:spcBef>
                        <a:spcAft>
                          <a:spcPts val="0"/>
                        </a:spcAft>
                      </a:pPr>
                      <a:r>
                        <a:rPr lang="en-US" sz="1600" b="1" i="1" dirty="0">
                          <a:effectLst/>
                          <a:latin typeface="Calibri" panose="020F0502020204030204" pitchFamily="34" charset="0"/>
                        </a:rPr>
                        <a:t>Question Session</a:t>
                      </a:r>
                      <a:endParaRPr lang="en-US" sz="1600" dirty="0">
                        <a:effectLst/>
                        <a:latin typeface="Calibri" panose="020F0502020204030204" pitchFamily="34" charset="0"/>
                      </a:endParaRPr>
                    </a:p>
                    <a:p>
                      <a:pPr marL="0" marR="0">
                        <a:spcBef>
                          <a:spcPts val="0"/>
                        </a:spcBef>
                        <a:spcAft>
                          <a:spcPts val="0"/>
                        </a:spcAft>
                      </a:pPr>
                      <a:r>
                        <a:rPr lang="en-US" sz="1600" dirty="0">
                          <a:solidFill>
                            <a:srgbClr val="000000"/>
                          </a:solidFill>
                          <a:effectLst/>
                          <a:latin typeface="Calibri" panose="020F0502020204030204" pitchFamily="34" charset="0"/>
                        </a:rPr>
                        <a:t>Applications of ENMs </a:t>
                      </a:r>
                      <a:r>
                        <a:rPr lang="en-US" sz="1600" dirty="0">
                          <a:effectLst/>
                          <a:latin typeface="Calibri" panose="020F0502020204030204" pitchFamily="34" charset="0"/>
                        </a:rPr>
                        <a:t>–</a:t>
                      </a:r>
                      <a:r>
                        <a:rPr lang="en-US" sz="1600" dirty="0">
                          <a:solidFill>
                            <a:srgbClr val="000000"/>
                          </a:solidFill>
                          <a:effectLst/>
                          <a:latin typeface="Calibri" panose="020F0502020204030204" pitchFamily="34" charset="0"/>
                        </a:rPr>
                        <a:t> Pam</a:t>
                      </a:r>
                      <a:endParaRPr lang="en-US" sz="1600" dirty="0">
                        <a:effectLst/>
                        <a:latin typeface="Calibri" panose="020F0502020204030204" pitchFamily="34" charset="0"/>
                      </a:endParaRPr>
                    </a:p>
                    <a:p>
                      <a:pPr marL="0" marR="0">
                        <a:spcBef>
                          <a:spcPts val="0"/>
                        </a:spcBef>
                        <a:spcAft>
                          <a:spcPts val="0"/>
                        </a:spcAft>
                      </a:pPr>
                      <a:r>
                        <a:rPr lang="en-US" sz="1600" dirty="0">
                          <a:effectLst/>
                          <a:latin typeface="Calibri" panose="020F0502020204030204" pitchFamily="34" charset="0"/>
                        </a:rPr>
                        <a:t>Ecological Niche Models – Maria</a:t>
                      </a:r>
                    </a:p>
                    <a:p>
                      <a:pPr marL="0" marR="0">
                        <a:spcBef>
                          <a:spcPts val="0"/>
                        </a:spcBef>
                        <a:spcAft>
                          <a:spcPts val="0"/>
                        </a:spcAft>
                      </a:pPr>
                      <a:r>
                        <a:rPr lang="en-US" sz="1600" dirty="0">
                          <a:effectLst/>
                          <a:latin typeface="Calibri" panose="020F0502020204030204" pitchFamily="34" charset="0"/>
                        </a:rPr>
                        <a:t>Interpreting ENM Results – Maria </a:t>
                      </a:r>
                    </a:p>
                    <a:p>
                      <a:pPr marL="0" marR="0">
                        <a:spcBef>
                          <a:spcPts val="0"/>
                        </a:spcBef>
                        <a:spcAft>
                          <a:spcPts val="0"/>
                        </a:spcAft>
                      </a:pPr>
                      <a:r>
                        <a:rPr lang="en-US" sz="1600" dirty="0">
                          <a:effectLst/>
                          <a:latin typeface="Calibri" panose="020F0502020204030204" pitchFamily="34" charset="0"/>
                        </a:rPr>
                        <a:t>Post-ENM analysis – Shelly</a:t>
                      </a:r>
                    </a:p>
                    <a:p>
                      <a:pPr marL="0" marR="0">
                        <a:spcBef>
                          <a:spcPts val="0"/>
                        </a:spcBef>
                        <a:spcAft>
                          <a:spcPts val="0"/>
                        </a:spcAft>
                      </a:pPr>
                      <a:r>
                        <a:rPr lang="en-US" sz="1600" b="1" i="1" dirty="0">
                          <a:effectLst/>
                          <a:latin typeface="Calibri" panose="020F0502020204030204" pitchFamily="34" charset="0"/>
                        </a:rPr>
                        <a:t>Question Session </a:t>
                      </a:r>
                      <a:endParaRPr lang="en-US" sz="1600" dirty="0">
                        <a:effectLst/>
                        <a:latin typeface="Calibri" panose="020F0502020204030204" pitchFamily="34" charset="0"/>
                      </a:endParaRPr>
                    </a:p>
                    <a:p>
                      <a:pPr marL="0" marR="0">
                        <a:spcBef>
                          <a:spcPts val="0"/>
                        </a:spcBef>
                        <a:spcAft>
                          <a:spcPts val="0"/>
                        </a:spcAft>
                      </a:pPr>
                      <a:r>
                        <a:rPr lang="en-US" sz="1600" dirty="0">
                          <a:effectLst/>
                          <a:latin typeface="Calibri" panose="020F0502020204030204" pitchFamily="34" charset="0"/>
                        </a:rPr>
                        <a:t>Break</a:t>
                      </a:r>
                    </a:p>
                    <a:p>
                      <a:pPr marL="0" marR="0">
                        <a:spcBef>
                          <a:spcPts val="0"/>
                        </a:spcBef>
                        <a:spcAft>
                          <a:spcPts val="0"/>
                        </a:spcAft>
                      </a:pPr>
                      <a:r>
                        <a:rPr lang="en-US" sz="1600" dirty="0">
                          <a:effectLst/>
                          <a:latin typeface="Calibri" panose="020F0502020204030204" pitchFamily="34" charset="0"/>
                        </a:rPr>
                        <a:t>Phylogenetic Diversity – Doug/Maria</a:t>
                      </a:r>
                    </a:p>
                    <a:p>
                      <a:pPr marL="0" marR="0">
                        <a:spcBef>
                          <a:spcPts val="0"/>
                        </a:spcBef>
                        <a:spcAft>
                          <a:spcPts val="0"/>
                        </a:spcAft>
                      </a:pPr>
                      <a:r>
                        <a:rPr lang="en-US" sz="1600" dirty="0">
                          <a:effectLst/>
                          <a:latin typeface="Calibri" panose="020F0502020204030204" pitchFamily="34" charset="0"/>
                        </a:rPr>
                        <a:t>Intro to </a:t>
                      </a:r>
                      <a:r>
                        <a:rPr lang="en-US" sz="1600" dirty="0" err="1">
                          <a:effectLst/>
                          <a:latin typeface="Calibri" panose="020F0502020204030204" pitchFamily="34" charset="0"/>
                        </a:rPr>
                        <a:t>BiotaPhy</a:t>
                      </a:r>
                      <a:r>
                        <a:rPr lang="en-US" sz="1600" dirty="0">
                          <a:effectLst/>
                          <a:latin typeface="Calibri" panose="020F0502020204030204" pitchFamily="34" charset="0"/>
                        </a:rPr>
                        <a:t> – Doug</a:t>
                      </a:r>
                    </a:p>
                    <a:p>
                      <a:pPr marL="0" marR="0">
                        <a:spcBef>
                          <a:spcPts val="0"/>
                        </a:spcBef>
                        <a:spcAft>
                          <a:spcPts val="0"/>
                        </a:spcAft>
                      </a:pPr>
                      <a:r>
                        <a:rPr lang="en-US" sz="1600" dirty="0" err="1">
                          <a:effectLst/>
                          <a:latin typeface="Calibri" panose="020F0502020204030204" pitchFamily="34" charset="0"/>
                        </a:rPr>
                        <a:t>BiotaPhy</a:t>
                      </a:r>
                      <a:r>
                        <a:rPr lang="en-US" sz="1600" dirty="0">
                          <a:effectLst/>
                          <a:latin typeface="Calibri" panose="020F0502020204030204" pitchFamily="34" charset="0"/>
                        </a:rPr>
                        <a:t> – Maria </a:t>
                      </a:r>
                    </a:p>
                    <a:p>
                      <a:pPr marL="0" marR="0">
                        <a:spcBef>
                          <a:spcPts val="0"/>
                        </a:spcBef>
                        <a:spcAft>
                          <a:spcPts val="0"/>
                        </a:spcAft>
                      </a:pPr>
                      <a:r>
                        <a:rPr lang="en-US" sz="1600" b="1" i="1" dirty="0">
                          <a:effectLst/>
                          <a:latin typeface="Calibri" panose="020F0502020204030204" pitchFamily="34" charset="0"/>
                        </a:rPr>
                        <a:t>Question Session</a:t>
                      </a:r>
                      <a:endParaRPr lang="en-US" sz="1600" dirty="0">
                        <a:effectLst/>
                        <a:latin typeface="Calibri" panose="020F0502020204030204" pitchFamily="34" charset="0"/>
                      </a:endParaRPr>
                    </a:p>
                    <a:p>
                      <a:pPr marL="0" marR="0">
                        <a:spcBef>
                          <a:spcPts val="0"/>
                        </a:spcBef>
                        <a:spcAft>
                          <a:spcPts val="0"/>
                        </a:spcAft>
                      </a:pPr>
                      <a:r>
                        <a:rPr lang="en-US" sz="1600" dirty="0">
                          <a:effectLst/>
                          <a:latin typeface="Calibri" panose="020F0502020204030204" pitchFamily="34" charset="0"/>
                        </a:rPr>
                        <a:t>End</a:t>
                      </a:r>
                    </a:p>
                  </a:txBody>
                  <a:tcPr marL="68580" marR="68580" marT="0" marB="0">
                    <a:lnL>
                      <a:noFill/>
                    </a:lnL>
                    <a:lnR>
                      <a:noFill/>
                    </a:lnR>
                    <a:lnT>
                      <a:noFill/>
                    </a:lnT>
                    <a:lnB>
                      <a:noFill/>
                    </a:lnB>
                  </a:tcPr>
                </a:tc>
                <a:extLst>
                  <a:ext uri="{0D108BD9-81ED-4DB2-BD59-A6C34878D82A}">
                    <a16:rowId xmlns:a16="http://schemas.microsoft.com/office/drawing/2014/main" val="486864701"/>
                  </a:ext>
                </a:extLst>
              </a:tr>
            </a:tbl>
          </a:graphicData>
        </a:graphic>
      </p:graphicFrame>
    </p:spTree>
    <p:extLst>
      <p:ext uri="{BB962C8B-B14F-4D97-AF65-F5344CB8AC3E}">
        <p14:creationId xmlns:p14="http://schemas.microsoft.com/office/powerpoint/2010/main" val="2825353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0" y="1157288"/>
            <a:ext cx="9144000" cy="14287"/>
          </a:xfrm>
          <a:prstGeom prst="line">
            <a:avLst/>
          </a:prstGeom>
          <a:ln w="76200">
            <a:solidFill>
              <a:srgbClr val="CDE8BB"/>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0" y="0"/>
            <a:ext cx="9144000" cy="1022351"/>
          </a:xfrm>
          <a:solidFill>
            <a:srgbClr val="CDE8BB"/>
          </a:solidFill>
          <a:ln>
            <a:solidFill>
              <a:srgbClr val="CDE8BB"/>
            </a:solidFill>
          </a:ln>
        </p:spPr>
        <p:txBody>
          <a:bodyPr>
            <a:normAutofit/>
          </a:bodyPr>
          <a:lstStyle/>
          <a:p>
            <a:pPr algn="l"/>
            <a:r>
              <a:rPr lang="en-US" sz="3600" dirty="0">
                <a:latin typeface="+mn-lt"/>
              </a:rPr>
              <a:t>Specimen Localities in </a:t>
            </a:r>
            <a:r>
              <a:rPr lang="en-US" sz="3600" dirty="0" err="1">
                <a:latin typeface="+mn-lt"/>
              </a:rPr>
              <a:t>iDigBio</a:t>
            </a:r>
            <a:endParaRPr lang="en-US" sz="3600" dirty="0">
              <a:latin typeface="+mn-lt"/>
            </a:endParaRPr>
          </a:p>
        </p:txBody>
      </p:sp>
      <p:pic>
        <p:nvPicPr>
          <p:cNvPr id="7" name="Picture 6"/>
          <p:cNvPicPr>
            <a:picLocks noChangeAspect="1"/>
          </p:cNvPicPr>
          <p:nvPr/>
        </p:nvPicPr>
        <p:blipFill rotWithShape="1">
          <a:blip r:embed="rId3"/>
          <a:srcRect l="31026" t="20935"/>
          <a:stretch/>
        </p:blipFill>
        <p:spPr>
          <a:xfrm>
            <a:off x="0" y="1509360"/>
            <a:ext cx="9144000" cy="5066232"/>
          </a:xfrm>
          <a:prstGeom prst="rect">
            <a:avLst/>
          </a:prstGeom>
        </p:spPr>
      </p:pic>
    </p:spTree>
    <p:extLst>
      <p:ext uri="{BB962C8B-B14F-4D97-AF65-F5344CB8AC3E}">
        <p14:creationId xmlns:p14="http://schemas.microsoft.com/office/powerpoint/2010/main" val="2542249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1157288"/>
            <a:ext cx="9144000" cy="14287"/>
          </a:xfrm>
          <a:prstGeom prst="line">
            <a:avLst/>
          </a:prstGeom>
          <a:ln w="76200">
            <a:solidFill>
              <a:srgbClr val="CDE8BB"/>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6955" y="9895"/>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Search Specimen Records</a:t>
            </a:r>
          </a:p>
        </p:txBody>
      </p:sp>
      <p:pic>
        <p:nvPicPr>
          <p:cNvPr id="3" name="Picture 2">
            <a:extLst>
              <a:ext uri="{FF2B5EF4-FFF2-40B4-BE49-F238E27FC236}">
                <a16:creationId xmlns:a16="http://schemas.microsoft.com/office/drawing/2014/main" id="{CDE54F8E-728C-164C-A6D3-462763150508}"/>
              </a:ext>
            </a:extLst>
          </p:cNvPr>
          <p:cNvPicPr>
            <a:picLocks noChangeAspect="1"/>
          </p:cNvPicPr>
          <p:nvPr/>
        </p:nvPicPr>
        <p:blipFill>
          <a:blip r:embed="rId3"/>
          <a:stretch>
            <a:fillRect/>
          </a:stretch>
        </p:blipFill>
        <p:spPr>
          <a:xfrm>
            <a:off x="-16955" y="1723223"/>
            <a:ext cx="9144000" cy="4088885"/>
          </a:xfrm>
          <a:prstGeom prst="rect">
            <a:avLst/>
          </a:prstGeom>
        </p:spPr>
      </p:pic>
    </p:spTree>
    <p:extLst>
      <p:ext uri="{BB962C8B-B14F-4D97-AF65-F5344CB8AC3E}">
        <p14:creationId xmlns:p14="http://schemas.microsoft.com/office/powerpoint/2010/main" val="1970643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1157288"/>
            <a:ext cx="9144000" cy="14287"/>
          </a:xfrm>
          <a:prstGeom prst="line">
            <a:avLst/>
          </a:prstGeom>
          <a:ln w="76200">
            <a:solidFill>
              <a:srgbClr val="CDE8BB"/>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6955" y="9895"/>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Search Specimen Records</a:t>
            </a:r>
          </a:p>
        </p:txBody>
      </p:sp>
      <p:pic>
        <p:nvPicPr>
          <p:cNvPr id="5" name="Picture 4">
            <a:extLst>
              <a:ext uri="{FF2B5EF4-FFF2-40B4-BE49-F238E27FC236}">
                <a16:creationId xmlns:a16="http://schemas.microsoft.com/office/drawing/2014/main" id="{CCD49C67-02B6-D44D-8354-B0102FB88AE7}"/>
              </a:ext>
            </a:extLst>
          </p:cNvPr>
          <p:cNvPicPr>
            <a:picLocks noChangeAspect="1"/>
          </p:cNvPicPr>
          <p:nvPr/>
        </p:nvPicPr>
        <p:blipFill>
          <a:blip r:embed="rId3"/>
          <a:stretch>
            <a:fillRect/>
          </a:stretch>
        </p:blipFill>
        <p:spPr>
          <a:xfrm>
            <a:off x="1981200" y="1306512"/>
            <a:ext cx="5181600" cy="5270500"/>
          </a:xfrm>
          <a:prstGeom prst="rect">
            <a:avLst/>
          </a:prstGeom>
        </p:spPr>
      </p:pic>
    </p:spTree>
    <p:extLst>
      <p:ext uri="{BB962C8B-B14F-4D97-AF65-F5344CB8AC3E}">
        <p14:creationId xmlns:p14="http://schemas.microsoft.com/office/powerpoint/2010/main" val="3254289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0" y="1157288"/>
            <a:ext cx="9144000" cy="14287"/>
          </a:xfrm>
          <a:prstGeom prst="line">
            <a:avLst/>
          </a:prstGeom>
          <a:ln w="76200">
            <a:solidFill>
              <a:srgbClr val="CDE8BB"/>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6955" y="9895"/>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Search Specimen Records</a:t>
            </a:r>
          </a:p>
        </p:txBody>
      </p:sp>
      <p:pic>
        <p:nvPicPr>
          <p:cNvPr id="9" name="Picture 8">
            <a:extLst>
              <a:ext uri="{FF2B5EF4-FFF2-40B4-BE49-F238E27FC236}">
                <a16:creationId xmlns:a16="http://schemas.microsoft.com/office/drawing/2014/main" id="{DE3B446C-BD90-C445-ADEA-BC488C0A6DDB}"/>
              </a:ext>
            </a:extLst>
          </p:cNvPr>
          <p:cNvPicPr>
            <a:picLocks noChangeAspect="1"/>
          </p:cNvPicPr>
          <p:nvPr/>
        </p:nvPicPr>
        <p:blipFill rotWithShape="1">
          <a:blip r:embed="rId3"/>
          <a:srcRect l="31111"/>
          <a:stretch/>
        </p:blipFill>
        <p:spPr>
          <a:xfrm>
            <a:off x="84646" y="1306512"/>
            <a:ext cx="8991600" cy="5410537"/>
          </a:xfrm>
          <a:prstGeom prst="rect">
            <a:avLst/>
          </a:prstGeom>
        </p:spPr>
      </p:pic>
    </p:spTree>
    <p:extLst>
      <p:ext uri="{BB962C8B-B14F-4D97-AF65-F5344CB8AC3E}">
        <p14:creationId xmlns:p14="http://schemas.microsoft.com/office/powerpoint/2010/main" val="1818026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0" y="1157288"/>
            <a:ext cx="9144000" cy="14287"/>
          </a:xfrm>
          <a:prstGeom prst="line">
            <a:avLst/>
          </a:prstGeom>
          <a:ln w="76200">
            <a:solidFill>
              <a:srgbClr val="CDE8BB"/>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6955" y="9895"/>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Search Specimen Records</a:t>
            </a:r>
          </a:p>
        </p:txBody>
      </p:sp>
      <p:pic>
        <p:nvPicPr>
          <p:cNvPr id="3" name="Picture 2">
            <a:extLst>
              <a:ext uri="{FF2B5EF4-FFF2-40B4-BE49-F238E27FC236}">
                <a16:creationId xmlns:a16="http://schemas.microsoft.com/office/drawing/2014/main" id="{9AD406C0-A1BF-2E44-9D52-A0F4343E8B44}"/>
              </a:ext>
            </a:extLst>
          </p:cNvPr>
          <p:cNvPicPr>
            <a:picLocks noChangeAspect="1"/>
          </p:cNvPicPr>
          <p:nvPr/>
        </p:nvPicPr>
        <p:blipFill>
          <a:blip r:embed="rId3"/>
          <a:stretch>
            <a:fillRect/>
          </a:stretch>
        </p:blipFill>
        <p:spPr>
          <a:xfrm>
            <a:off x="-1908" y="1674282"/>
            <a:ext cx="9128953" cy="4658784"/>
          </a:xfrm>
          <a:prstGeom prst="rect">
            <a:avLst/>
          </a:prstGeom>
        </p:spPr>
      </p:pic>
    </p:spTree>
    <p:extLst>
      <p:ext uri="{BB962C8B-B14F-4D97-AF65-F5344CB8AC3E}">
        <p14:creationId xmlns:p14="http://schemas.microsoft.com/office/powerpoint/2010/main" val="4118514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0" y="1157288"/>
            <a:ext cx="9144000" cy="14287"/>
          </a:xfrm>
          <a:prstGeom prst="line">
            <a:avLst/>
          </a:prstGeom>
          <a:ln w="76200">
            <a:solidFill>
              <a:srgbClr val="CDE8BB"/>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6955" y="9895"/>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Search Specimen Records</a:t>
            </a:r>
          </a:p>
        </p:txBody>
      </p:sp>
      <p:pic>
        <p:nvPicPr>
          <p:cNvPr id="5" name="Picture 4">
            <a:extLst>
              <a:ext uri="{FF2B5EF4-FFF2-40B4-BE49-F238E27FC236}">
                <a16:creationId xmlns:a16="http://schemas.microsoft.com/office/drawing/2014/main" id="{B79AC70A-19E5-3E4C-8E2A-C4C2D7AD6ECB}"/>
              </a:ext>
            </a:extLst>
          </p:cNvPr>
          <p:cNvPicPr>
            <a:picLocks noChangeAspect="1"/>
          </p:cNvPicPr>
          <p:nvPr/>
        </p:nvPicPr>
        <p:blipFill>
          <a:blip r:embed="rId3"/>
          <a:stretch>
            <a:fillRect/>
          </a:stretch>
        </p:blipFill>
        <p:spPr>
          <a:xfrm>
            <a:off x="931333" y="1306512"/>
            <a:ext cx="7315200" cy="5480115"/>
          </a:xfrm>
          <a:prstGeom prst="rect">
            <a:avLst/>
          </a:prstGeom>
        </p:spPr>
      </p:pic>
    </p:spTree>
    <p:extLst>
      <p:ext uri="{BB962C8B-B14F-4D97-AF65-F5344CB8AC3E}">
        <p14:creationId xmlns:p14="http://schemas.microsoft.com/office/powerpoint/2010/main" val="3287809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361" y="1782747"/>
            <a:ext cx="8767802" cy="5075254"/>
          </a:xfrm>
        </p:spPr>
        <p:txBody>
          <a:bodyPr>
            <a:normAutofit lnSpcReduction="10000"/>
          </a:bodyPr>
          <a:lstStyle/>
          <a:p>
            <a:r>
              <a:rPr lang="en-US" dirty="0"/>
              <a:t>Downloading data</a:t>
            </a:r>
          </a:p>
          <a:p>
            <a:r>
              <a:rPr lang="en-US" dirty="0"/>
              <a:t>Georeferencing</a:t>
            </a:r>
          </a:p>
          <a:p>
            <a:pPr lvl="1"/>
            <a:r>
              <a:rPr lang="en-US" dirty="0" err="1"/>
              <a:t>GEOLocate</a:t>
            </a:r>
            <a:endParaRPr lang="en-US" dirty="0"/>
          </a:p>
          <a:p>
            <a:r>
              <a:rPr lang="en-US" dirty="0"/>
              <a:t>Ecological Niche Modeling</a:t>
            </a:r>
          </a:p>
          <a:p>
            <a:pPr lvl="1"/>
            <a:r>
              <a:rPr lang="en-US" dirty="0"/>
              <a:t>Maxent</a:t>
            </a:r>
          </a:p>
          <a:p>
            <a:r>
              <a:rPr lang="en-US" dirty="0"/>
              <a:t>ENM Analysis &amp; Interpretation</a:t>
            </a:r>
          </a:p>
          <a:p>
            <a:r>
              <a:rPr lang="en-US" dirty="0"/>
              <a:t>Phylogenetic Diversity</a:t>
            </a:r>
          </a:p>
          <a:p>
            <a:r>
              <a:rPr lang="en-US" dirty="0"/>
              <a:t>Linking to phylogeny - </a:t>
            </a:r>
            <a:r>
              <a:rPr lang="en-US" dirty="0" err="1"/>
              <a:t>BiotaPhy</a:t>
            </a:r>
            <a:endParaRPr lang="en-US" dirty="0"/>
          </a:p>
          <a:p>
            <a:r>
              <a:rPr lang="en-US" dirty="0"/>
              <a:t>Additional uses of collections data</a:t>
            </a:r>
          </a:p>
          <a:p>
            <a:endParaRPr lang="en-US" sz="2800" dirty="0"/>
          </a:p>
        </p:txBody>
      </p:sp>
      <p:pic>
        <p:nvPicPr>
          <p:cNvPr id="5" name="Picture 4" descr="band.jpg"/>
          <p:cNvPicPr>
            <a:picLocks noChangeAspect="1"/>
          </p:cNvPicPr>
          <p:nvPr/>
        </p:nvPicPr>
        <p:blipFill rotWithShape="1">
          <a:blip r:embed="rId3">
            <a:extLst>
              <a:ext uri="{28A0092B-C50C-407E-A947-70E740481C1C}">
                <a14:useLocalDpi xmlns:a14="http://schemas.microsoft.com/office/drawing/2010/main" val="0"/>
              </a:ext>
            </a:extLst>
          </a:blip>
          <a:srcRect t="15229" b="18633"/>
          <a:stretch/>
        </p:blipFill>
        <p:spPr>
          <a:xfrm>
            <a:off x="0" y="12176"/>
            <a:ext cx="9144000" cy="1770570"/>
          </a:xfrm>
          <a:prstGeom prst="rect">
            <a:avLst/>
          </a:prstGeom>
        </p:spPr>
      </p:pic>
      <p:sp>
        <p:nvSpPr>
          <p:cNvPr id="6" name="Title 1"/>
          <p:cNvSpPr>
            <a:spLocks noGrp="1"/>
          </p:cNvSpPr>
          <p:nvPr>
            <p:ph type="title"/>
          </p:nvPr>
        </p:nvSpPr>
        <p:spPr>
          <a:xfrm>
            <a:off x="457200" y="274638"/>
            <a:ext cx="8229600" cy="1143000"/>
          </a:xfrm>
        </p:spPr>
        <p:txBody>
          <a:bodyPr/>
          <a:lstStyle/>
          <a:p>
            <a:r>
              <a:rPr lang="en-US" dirty="0">
                <a:solidFill>
                  <a:schemeClr val="accent3">
                    <a:lumMod val="40000"/>
                    <a:lumOff val="60000"/>
                  </a:schemeClr>
                </a:solidFill>
              </a:rPr>
              <a:t>Topics</a:t>
            </a:r>
          </a:p>
        </p:txBody>
      </p:sp>
    </p:spTree>
    <p:extLst>
      <p:ext uri="{BB962C8B-B14F-4D97-AF65-F5344CB8AC3E}">
        <p14:creationId xmlns:p14="http://schemas.microsoft.com/office/powerpoint/2010/main" val="330782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0" y="1157288"/>
            <a:ext cx="9144000" cy="14287"/>
          </a:xfrm>
          <a:prstGeom prst="line">
            <a:avLst/>
          </a:prstGeom>
          <a:ln w="76200">
            <a:solidFill>
              <a:srgbClr val="CDE8BB"/>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6955" y="9895"/>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Search Specimen Records</a:t>
            </a:r>
          </a:p>
        </p:txBody>
      </p:sp>
      <p:pic>
        <p:nvPicPr>
          <p:cNvPr id="5" name="Picture 4">
            <a:extLst>
              <a:ext uri="{FF2B5EF4-FFF2-40B4-BE49-F238E27FC236}">
                <a16:creationId xmlns:a16="http://schemas.microsoft.com/office/drawing/2014/main" id="{D54BC1AB-13FD-014A-9221-DB95DED365A5}"/>
              </a:ext>
            </a:extLst>
          </p:cNvPr>
          <p:cNvPicPr>
            <a:picLocks noChangeAspect="1"/>
          </p:cNvPicPr>
          <p:nvPr/>
        </p:nvPicPr>
        <p:blipFill rotWithShape="1">
          <a:blip r:embed="rId3"/>
          <a:srcRect t="5138" r="22778"/>
          <a:stretch/>
        </p:blipFill>
        <p:spPr>
          <a:xfrm>
            <a:off x="1118565" y="1306512"/>
            <a:ext cx="6687702" cy="5551487"/>
          </a:xfrm>
          <a:prstGeom prst="rect">
            <a:avLst/>
          </a:prstGeom>
        </p:spPr>
      </p:pic>
    </p:spTree>
    <p:extLst>
      <p:ext uri="{BB962C8B-B14F-4D97-AF65-F5344CB8AC3E}">
        <p14:creationId xmlns:p14="http://schemas.microsoft.com/office/powerpoint/2010/main" val="3571575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8099" y="1902947"/>
            <a:ext cx="8767802" cy="4733380"/>
          </a:xfrm>
        </p:spPr>
        <p:txBody>
          <a:bodyPr>
            <a:normAutofit/>
          </a:bodyPr>
          <a:lstStyle/>
          <a:p>
            <a:r>
              <a:rPr lang="en-US" dirty="0"/>
              <a:t>Pam Soltis</a:t>
            </a:r>
          </a:p>
          <a:p>
            <a:r>
              <a:rPr lang="en-US" dirty="0"/>
              <a:t>Doug Soltis</a:t>
            </a:r>
          </a:p>
          <a:p>
            <a:r>
              <a:rPr lang="en-US" dirty="0"/>
              <a:t>Shelly Gaynor</a:t>
            </a:r>
          </a:p>
          <a:p>
            <a:r>
              <a:rPr lang="en-US" dirty="0"/>
              <a:t>Maria Cortez</a:t>
            </a:r>
          </a:p>
          <a:p>
            <a:r>
              <a:rPr lang="en-US" dirty="0"/>
              <a:t>Andre Naranjo</a:t>
            </a:r>
          </a:p>
          <a:p>
            <a:r>
              <a:rPr lang="en-US" dirty="0"/>
              <a:t>Lauren Whitehurst</a:t>
            </a:r>
          </a:p>
          <a:p>
            <a:endParaRPr lang="en-US" sz="2800" dirty="0"/>
          </a:p>
        </p:txBody>
      </p:sp>
      <p:pic>
        <p:nvPicPr>
          <p:cNvPr id="5" name="Picture 4" descr="band.jpg"/>
          <p:cNvPicPr>
            <a:picLocks noChangeAspect="1"/>
          </p:cNvPicPr>
          <p:nvPr/>
        </p:nvPicPr>
        <p:blipFill rotWithShape="1">
          <a:blip r:embed="rId3">
            <a:extLst>
              <a:ext uri="{28A0092B-C50C-407E-A947-70E740481C1C}">
                <a14:useLocalDpi xmlns:a14="http://schemas.microsoft.com/office/drawing/2010/main" val="0"/>
              </a:ext>
            </a:extLst>
          </a:blip>
          <a:srcRect t="15229" b="18633"/>
          <a:stretch/>
        </p:blipFill>
        <p:spPr>
          <a:xfrm>
            <a:off x="0" y="12176"/>
            <a:ext cx="9144000" cy="1770570"/>
          </a:xfrm>
          <a:prstGeom prst="rect">
            <a:avLst/>
          </a:prstGeom>
        </p:spPr>
      </p:pic>
      <p:sp>
        <p:nvSpPr>
          <p:cNvPr id="6" name="Title 1"/>
          <p:cNvSpPr>
            <a:spLocks noGrp="1"/>
          </p:cNvSpPr>
          <p:nvPr>
            <p:ph type="title"/>
          </p:nvPr>
        </p:nvSpPr>
        <p:spPr>
          <a:xfrm>
            <a:off x="457200" y="274638"/>
            <a:ext cx="8229600" cy="1143000"/>
          </a:xfrm>
        </p:spPr>
        <p:txBody>
          <a:bodyPr/>
          <a:lstStyle/>
          <a:p>
            <a:r>
              <a:rPr lang="en-US" dirty="0">
                <a:solidFill>
                  <a:schemeClr val="accent3">
                    <a:lumMod val="40000"/>
                    <a:lumOff val="60000"/>
                  </a:schemeClr>
                </a:solidFill>
              </a:rPr>
              <a:t>Workshop Leaders</a:t>
            </a:r>
          </a:p>
        </p:txBody>
      </p:sp>
      <p:pic>
        <p:nvPicPr>
          <p:cNvPr id="7" name="Picture 6">
            <a:extLst>
              <a:ext uri="{FF2B5EF4-FFF2-40B4-BE49-F238E27FC236}">
                <a16:creationId xmlns:a16="http://schemas.microsoft.com/office/drawing/2014/main" id="{DD615EE9-D006-D546-A87F-79DFD7B30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5639" y="2045208"/>
            <a:ext cx="2483157" cy="817625"/>
          </a:xfrm>
          <a:prstGeom prst="rect">
            <a:avLst/>
          </a:prstGeom>
        </p:spPr>
      </p:pic>
      <p:pic>
        <p:nvPicPr>
          <p:cNvPr id="8" name="Picture 7">
            <a:extLst>
              <a:ext uri="{FF2B5EF4-FFF2-40B4-BE49-F238E27FC236}">
                <a16:creationId xmlns:a16="http://schemas.microsoft.com/office/drawing/2014/main" id="{A53B6CCE-F70E-4D45-9665-4198714426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3362" y="3258317"/>
            <a:ext cx="3107710" cy="570257"/>
          </a:xfrm>
          <a:prstGeom prst="rect">
            <a:avLst/>
          </a:prstGeom>
        </p:spPr>
      </p:pic>
      <p:pic>
        <p:nvPicPr>
          <p:cNvPr id="9" name="Picture 8" descr="Screen shot 2012-07-11 at 7.23.30 AM.png">
            <a:extLst>
              <a:ext uri="{FF2B5EF4-FFF2-40B4-BE49-F238E27FC236}">
                <a16:creationId xmlns:a16="http://schemas.microsoft.com/office/drawing/2014/main" id="{0C412169-FAF0-4B4B-8512-7EE7F47D79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9019" y="4269637"/>
            <a:ext cx="1496396" cy="1019420"/>
          </a:xfrm>
          <a:prstGeom prst="rect">
            <a:avLst/>
          </a:prstGeom>
        </p:spPr>
      </p:pic>
      <p:pic>
        <p:nvPicPr>
          <p:cNvPr id="10" name="Picture 6" descr="https://www.idigbio.org/wiki/_media/idigbio_logo_rgb.png">
            <a:extLst>
              <a:ext uri="{FF2B5EF4-FFF2-40B4-BE49-F238E27FC236}">
                <a16:creationId xmlns:a16="http://schemas.microsoft.com/office/drawing/2014/main" id="{7B246B3A-F076-0E4D-A842-565965EDF4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8099" y="5616907"/>
            <a:ext cx="3299215" cy="101942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EA9484-644D-EC48-83CD-C699498E8B46}"/>
              </a:ext>
            </a:extLst>
          </p:cNvPr>
          <p:cNvSpPr txBox="1"/>
          <p:nvPr/>
        </p:nvSpPr>
        <p:spPr>
          <a:xfrm>
            <a:off x="4016836" y="5730120"/>
            <a:ext cx="2204771" cy="769441"/>
          </a:xfrm>
          <a:prstGeom prst="rect">
            <a:avLst/>
          </a:prstGeom>
          <a:noFill/>
        </p:spPr>
        <p:txBody>
          <a:bodyPr wrap="none" rtlCol="0">
            <a:spAutoFit/>
          </a:bodyPr>
          <a:lstStyle/>
          <a:p>
            <a:r>
              <a:rPr lang="en-US" sz="4400" dirty="0" err="1"/>
              <a:t>BiotaPhy</a:t>
            </a:r>
            <a:endParaRPr lang="en-US" sz="4400" dirty="0"/>
          </a:p>
        </p:txBody>
      </p:sp>
    </p:spTree>
    <p:extLst>
      <p:ext uri="{BB962C8B-B14F-4D97-AF65-F5344CB8AC3E}">
        <p14:creationId xmlns:p14="http://schemas.microsoft.com/office/powerpoint/2010/main" val="2046300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0" y="1157288"/>
            <a:ext cx="9144000" cy="14287"/>
          </a:xfrm>
          <a:prstGeom prst="line">
            <a:avLst/>
          </a:prstGeom>
          <a:ln w="76200">
            <a:solidFill>
              <a:srgbClr val="CDE8BB"/>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1" y="7937"/>
            <a:ext cx="9144001" cy="1022351"/>
          </a:xfrm>
          <a:solidFill>
            <a:srgbClr val="CDE8BB"/>
          </a:solidFill>
          <a:ln>
            <a:solidFill>
              <a:srgbClr val="CDE8BB"/>
            </a:solidFill>
          </a:ln>
        </p:spPr>
        <p:txBody>
          <a:bodyPr>
            <a:normAutofit/>
          </a:bodyPr>
          <a:lstStyle/>
          <a:p>
            <a:pPr algn="l"/>
            <a:r>
              <a:rPr lang="en-US" sz="3600" dirty="0">
                <a:latin typeface="+mn-lt"/>
              </a:rPr>
              <a:t>Museum Collections</a:t>
            </a: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5358" y="3688017"/>
            <a:ext cx="4641615" cy="30748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40539"/>
            <a:ext cx="5628772" cy="31809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76570" y="4684239"/>
            <a:ext cx="4208788" cy="1815882"/>
          </a:xfrm>
          <a:prstGeom prst="rect">
            <a:avLst/>
          </a:prstGeom>
          <a:noFill/>
        </p:spPr>
        <p:txBody>
          <a:bodyPr wrap="square" rtlCol="0">
            <a:spAutoFit/>
          </a:bodyPr>
          <a:lstStyle/>
          <a:p>
            <a:pPr algn="ctr"/>
            <a:r>
              <a:rPr lang="en-US" sz="2800">
                <a:solidFill>
                  <a:prstClr val="black"/>
                </a:solidFill>
                <a:latin typeface="Calibri"/>
              </a:rPr>
              <a:t>1-2 </a:t>
            </a:r>
            <a:r>
              <a:rPr lang="en-US" sz="2800" dirty="0">
                <a:solidFill>
                  <a:prstClr val="black"/>
                </a:solidFill>
                <a:latin typeface="Calibri"/>
              </a:rPr>
              <a:t>billion specimens </a:t>
            </a:r>
          </a:p>
          <a:p>
            <a:pPr algn="ctr"/>
            <a:r>
              <a:rPr lang="en-US" sz="2800" dirty="0">
                <a:solidFill>
                  <a:prstClr val="black"/>
                </a:solidFill>
                <a:latin typeface="Calibri"/>
              </a:rPr>
              <a:t>in the US</a:t>
            </a:r>
          </a:p>
          <a:p>
            <a:pPr algn="ctr"/>
            <a:r>
              <a:rPr lang="en-US" sz="2800" dirty="0">
                <a:solidFill>
                  <a:prstClr val="black"/>
                </a:solidFill>
                <a:latin typeface="Calibri"/>
              </a:rPr>
              <a:t>3-4 billion specimens worldwide</a:t>
            </a:r>
            <a:endParaRPr lang="en-US" sz="2400" dirty="0">
              <a:solidFill>
                <a:prstClr val="black"/>
              </a:solidFill>
              <a:latin typeface="Calibri"/>
            </a:endParaRPr>
          </a:p>
        </p:txBody>
      </p:sp>
      <p:sp>
        <p:nvSpPr>
          <p:cNvPr id="14" name="TextBox 13"/>
          <p:cNvSpPr txBox="1"/>
          <p:nvPr/>
        </p:nvSpPr>
        <p:spPr>
          <a:xfrm>
            <a:off x="5392838" y="1676436"/>
            <a:ext cx="4208788" cy="1384995"/>
          </a:xfrm>
          <a:prstGeom prst="rect">
            <a:avLst/>
          </a:prstGeom>
          <a:noFill/>
        </p:spPr>
        <p:txBody>
          <a:bodyPr wrap="square" rtlCol="0">
            <a:spAutoFit/>
          </a:bodyPr>
          <a:lstStyle/>
          <a:p>
            <a:pPr algn="ctr"/>
            <a:r>
              <a:rPr lang="en-US" sz="2800" dirty="0">
                <a:solidFill>
                  <a:prstClr val="black"/>
                </a:solidFill>
                <a:latin typeface="Calibri"/>
              </a:rPr>
              <a:t>~1,600 natural history collections</a:t>
            </a:r>
          </a:p>
          <a:p>
            <a:pPr algn="ctr"/>
            <a:r>
              <a:rPr lang="en-US" sz="2800" dirty="0">
                <a:solidFill>
                  <a:prstClr val="black"/>
                </a:solidFill>
                <a:latin typeface="Calibri"/>
              </a:rPr>
              <a:t>in the US</a:t>
            </a:r>
          </a:p>
        </p:txBody>
      </p:sp>
      <p:sp>
        <p:nvSpPr>
          <p:cNvPr id="10" name="TextBox 9">
            <a:extLst>
              <a:ext uri="{FF2B5EF4-FFF2-40B4-BE49-F238E27FC236}">
                <a16:creationId xmlns:a16="http://schemas.microsoft.com/office/drawing/2014/main" id="{37E7CFC5-2A1B-AF4D-96F9-3CCA01399E6E}"/>
              </a:ext>
            </a:extLst>
          </p:cNvPr>
          <p:cNvSpPr txBox="1"/>
          <p:nvPr/>
        </p:nvSpPr>
        <p:spPr>
          <a:xfrm>
            <a:off x="2856762" y="6488668"/>
            <a:ext cx="1428596" cy="369332"/>
          </a:xfrm>
          <a:prstGeom prst="rect">
            <a:avLst/>
          </a:prstGeom>
          <a:noFill/>
        </p:spPr>
        <p:txBody>
          <a:bodyPr wrap="none" rtlCol="0">
            <a:spAutoFit/>
          </a:bodyPr>
          <a:lstStyle/>
          <a:p>
            <a:r>
              <a:rPr lang="en-US" dirty="0"/>
              <a:t>Smithsonian</a:t>
            </a:r>
          </a:p>
        </p:txBody>
      </p:sp>
    </p:spTree>
    <p:extLst>
      <p:ext uri="{BB962C8B-B14F-4D97-AF65-F5344CB8AC3E}">
        <p14:creationId xmlns:p14="http://schemas.microsoft.com/office/powerpoint/2010/main" val="2239492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0" y="1157288"/>
            <a:ext cx="9144000" cy="14287"/>
          </a:xfrm>
          <a:prstGeom prst="line">
            <a:avLst/>
          </a:prstGeom>
          <a:ln w="76200">
            <a:solidFill>
              <a:srgbClr val="CDE8BB"/>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1" y="7937"/>
            <a:ext cx="9144001" cy="1022351"/>
          </a:xfrm>
          <a:solidFill>
            <a:srgbClr val="CDE8BB"/>
          </a:solidFill>
          <a:ln>
            <a:solidFill>
              <a:srgbClr val="CDE8BB"/>
            </a:solidFill>
          </a:ln>
        </p:spPr>
        <p:txBody>
          <a:bodyPr>
            <a:normAutofit/>
          </a:bodyPr>
          <a:lstStyle/>
          <a:p>
            <a:pPr algn="l"/>
            <a:r>
              <a:rPr lang="en-US" sz="3600" dirty="0">
                <a:latin typeface="+mn-lt"/>
              </a:rPr>
              <a:t>Herbaria</a:t>
            </a:r>
          </a:p>
        </p:txBody>
      </p:sp>
      <p:pic>
        <p:nvPicPr>
          <p:cNvPr id="11" name="Picture 10">
            <a:extLst>
              <a:ext uri="{FF2B5EF4-FFF2-40B4-BE49-F238E27FC236}">
                <a16:creationId xmlns:a16="http://schemas.microsoft.com/office/drawing/2014/main" id="{5347A320-182C-5148-85C1-7CDA8551B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161" y="3273583"/>
            <a:ext cx="6479675" cy="3551966"/>
          </a:xfrm>
          <a:prstGeom prst="rect">
            <a:avLst/>
          </a:prstGeom>
        </p:spPr>
      </p:pic>
      <p:pic>
        <p:nvPicPr>
          <p:cNvPr id="15" name="Picture 14">
            <a:extLst>
              <a:ext uri="{FF2B5EF4-FFF2-40B4-BE49-F238E27FC236}">
                <a16:creationId xmlns:a16="http://schemas.microsoft.com/office/drawing/2014/main" id="{EC1D83A7-7918-9D47-BEF5-66DD85FD46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98575"/>
            <a:ext cx="4388910" cy="1975008"/>
          </a:xfrm>
          <a:prstGeom prst="rect">
            <a:avLst/>
          </a:prstGeom>
        </p:spPr>
      </p:pic>
      <p:sp>
        <p:nvSpPr>
          <p:cNvPr id="16" name="TextBox 15">
            <a:extLst>
              <a:ext uri="{FF2B5EF4-FFF2-40B4-BE49-F238E27FC236}">
                <a16:creationId xmlns:a16="http://schemas.microsoft.com/office/drawing/2014/main" id="{9AB49C1C-584D-344C-966D-2DBBFA5322BD}"/>
              </a:ext>
            </a:extLst>
          </p:cNvPr>
          <p:cNvSpPr txBox="1"/>
          <p:nvPr/>
        </p:nvSpPr>
        <p:spPr>
          <a:xfrm>
            <a:off x="4571997" y="1791691"/>
            <a:ext cx="4301069" cy="861774"/>
          </a:xfrm>
          <a:prstGeom prst="rect">
            <a:avLst/>
          </a:prstGeom>
          <a:noFill/>
        </p:spPr>
        <p:txBody>
          <a:bodyPr wrap="square" rtlCol="0">
            <a:spAutoFit/>
          </a:bodyPr>
          <a:lstStyle/>
          <a:p>
            <a:r>
              <a:rPr lang="en-US" sz="2500" dirty="0"/>
              <a:t>3,400 herbaria</a:t>
            </a:r>
          </a:p>
          <a:p>
            <a:r>
              <a:rPr lang="en-US" sz="2500" dirty="0"/>
              <a:t>400,000,000 specimens!</a:t>
            </a:r>
          </a:p>
        </p:txBody>
      </p:sp>
      <p:sp>
        <p:nvSpPr>
          <p:cNvPr id="2" name="TextBox 1">
            <a:extLst>
              <a:ext uri="{FF2B5EF4-FFF2-40B4-BE49-F238E27FC236}">
                <a16:creationId xmlns:a16="http://schemas.microsoft.com/office/drawing/2014/main" id="{AAD3C8EC-06BB-B045-A4BC-4348786D6018}"/>
              </a:ext>
            </a:extLst>
          </p:cNvPr>
          <p:cNvSpPr txBox="1"/>
          <p:nvPr/>
        </p:nvSpPr>
        <p:spPr>
          <a:xfrm>
            <a:off x="7599128" y="2729786"/>
            <a:ext cx="1273938" cy="369332"/>
          </a:xfrm>
          <a:prstGeom prst="rect">
            <a:avLst/>
          </a:prstGeom>
          <a:noFill/>
        </p:spPr>
        <p:txBody>
          <a:bodyPr wrap="none" rtlCol="0">
            <a:spAutoFit/>
          </a:bodyPr>
          <a:lstStyle/>
          <a:p>
            <a:r>
              <a:rPr lang="en-US" dirty="0"/>
              <a:t>Thiers 2020</a:t>
            </a:r>
          </a:p>
        </p:txBody>
      </p:sp>
    </p:spTree>
    <p:extLst>
      <p:ext uri="{BB962C8B-B14F-4D97-AF65-F5344CB8AC3E}">
        <p14:creationId xmlns:p14="http://schemas.microsoft.com/office/powerpoint/2010/main" val="3278512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0" y="1157288"/>
            <a:ext cx="9144000" cy="14287"/>
          </a:xfrm>
          <a:prstGeom prst="line">
            <a:avLst/>
          </a:prstGeom>
          <a:ln w="76200">
            <a:solidFill>
              <a:srgbClr val="CDE8BB"/>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0" y="7937"/>
            <a:ext cx="7886700" cy="1022351"/>
          </a:xfrm>
          <a:solidFill>
            <a:srgbClr val="CDE8BB"/>
          </a:solidFill>
          <a:ln>
            <a:solidFill>
              <a:srgbClr val="CDE8BB"/>
            </a:solidFill>
          </a:ln>
        </p:spPr>
        <p:txBody>
          <a:bodyPr>
            <a:normAutofit/>
          </a:bodyPr>
          <a:lstStyle/>
          <a:p>
            <a:pPr algn="l"/>
            <a:r>
              <a:rPr lang="en-US" sz="3600" dirty="0" err="1">
                <a:latin typeface="+mn-lt"/>
              </a:rPr>
              <a:t>iDigBio</a:t>
            </a:r>
            <a:r>
              <a:rPr lang="en-US" sz="3600" dirty="0">
                <a:latin typeface="+mn-lt"/>
              </a:rPr>
              <a:t>:  </a:t>
            </a:r>
            <a:r>
              <a:rPr lang="en-US" sz="3600" dirty="0" err="1">
                <a:latin typeface="+mn-lt"/>
              </a:rPr>
              <a:t>www.idigbio.org</a:t>
            </a:r>
            <a:endParaRPr lang="en-US" sz="3600" dirty="0">
              <a:latin typeface="+mn-lt"/>
            </a:endParaRPr>
          </a:p>
        </p:txBody>
      </p:sp>
      <p:grpSp>
        <p:nvGrpSpPr>
          <p:cNvPr id="2" name="Group 1">
            <a:extLst>
              <a:ext uri="{FF2B5EF4-FFF2-40B4-BE49-F238E27FC236}">
                <a16:creationId xmlns:a16="http://schemas.microsoft.com/office/drawing/2014/main" id="{4963BE85-BDEA-8B42-B167-A4CAF2039DB9}"/>
              </a:ext>
            </a:extLst>
          </p:cNvPr>
          <p:cNvGrpSpPr/>
          <p:nvPr/>
        </p:nvGrpSpPr>
        <p:grpSpPr>
          <a:xfrm>
            <a:off x="-1" y="1276986"/>
            <a:ext cx="9144001" cy="5614881"/>
            <a:chOff x="-1" y="1276986"/>
            <a:chExt cx="9144001" cy="5614881"/>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733800"/>
              <a:ext cx="2114802" cy="160020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6709" r="320"/>
            <a:stretch/>
          </p:blipFill>
          <p:spPr>
            <a:xfrm>
              <a:off x="0" y="5289551"/>
              <a:ext cx="1847849" cy="1568449"/>
            </a:xfrm>
            <a:prstGeom prst="rect">
              <a:avLst/>
            </a:prstGeom>
          </p:spPr>
        </p:pic>
        <p:pic>
          <p:nvPicPr>
            <p:cNvPr id="10" name="Picture 6" descr="https://www.idigbio.org/wiki/_media/idigbio_logo_rg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72985" y="1305790"/>
              <a:ext cx="3299215" cy="101942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8334" t="31109" r="9127"/>
            <a:stretch/>
          </p:blipFill>
          <p:spPr>
            <a:xfrm>
              <a:off x="1752600" y="5256255"/>
              <a:ext cx="1320800" cy="1589045"/>
            </a:xfrm>
            <a:prstGeom prst="rect">
              <a:avLst/>
            </a:prstGeom>
          </p:spPr>
        </p:pic>
        <p:pic>
          <p:nvPicPr>
            <p:cNvPr id="13" name="Picture 4"/>
            <p:cNvPicPr>
              <a:picLocks noChangeAspect="1" noChangeArrowheads="1"/>
            </p:cNvPicPr>
            <p:nvPr/>
          </p:nvPicPr>
          <p:blipFill>
            <a:blip r:embed="rId7"/>
            <a:srcRect/>
            <a:stretch>
              <a:fillRect/>
            </a:stretch>
          </p:blipFill>
          <p:spPr bwMode="auto">
            <a:xfrm>
              <a:off x="0" y="1276986"/>
              <a:ext cx="1118531" cy="1118531"/>
            </a:xfrm>
            <a:prstGeom prst="rect">
              <a:avLst/>
            </a:prstGeom>
            <a:noFill/>
            <a:ln w="9525">
              <a:noFill/>
              <a:miter lim="800000"/>
              <a:headEnd/>
              <a:tailEnd/>
            </a:ln>
            <a:effectLst/>
          </p:spPr>
        </p:pic>
        <p:pic>
          <p:nvPicPr>
            <p:cNvPr id="14" name="Picture 13"/>
            <p:cNvPicPr>
              <a:picLocks noChangeAspect="1"/>
            </p:cNvPicPr>
            <p:nvPr/>
          </p:nvPicPr>
          <p:blipFill>
            <a:blip r:embed="rId8"/>
            <a:stretch>
              <a:fillRect/>
            </a:stretch>
          </p:blipFill>
          <p:spPr>
            <a:xfrm>
              <a:off x="3048000" y="5255158"/>
              <a:ext cx="2076220" cy="1602842"/>
            </a:xfrm>
            <a:prstGeom prst="rect">
              <a:avLst/>
            </a:prstGeom>
          </p:spPr>
        </p:pic>
        <p:pic>
          <p:nvPicPr>
            <p:cNvPr id="15" name="Picture 14" descr="Screen shot 2012-07-06 at 11.02.26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72200" y="5235986"/>
              <a:ext cx="2133601" cy="1655881"/>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4905375" y="5457825"/>
              <a:ext cx="1600200" cy="1200150"/>
            </a:xfrm>
            <a:prstGeom prst="rect">
              <a:avLst/>
            </a:prstGeom>
          </p:spPr>
        </p:pic>
        <p:pic>
          <p:nvPicPr>
            <p:cNvPr id="17" name="Picture 16"/>
            <p:cNvPicPr>
              <a:picLocks noChangeAspect="1"/>
            </p:cNvPicPr>
            <p:nvPr/>
          </p:nvPicPr>
          <p:blipFill rotWithShape="1">
            <a:blip r:embed="rId11"/>
            <a:srcRect b="7447"/>
            <a:stretch/>
          </p:blipFill>
          <p:spPr>
            <a:xfrm>
              <a:off x="7966840" y="5257800"/>
              <a:ext cx="1177159" cy="1625600"/>
            </a:xfrm>
            <a:prstGeom prst="rect">
              <a:avLst/>
            </a:prstGeom>
          </p:spPr>
        </p:pic>
        <p:pic>
          <p:nvPicPr>
            <p:cNvPr id="18" name="Picture 17"/>
            <p:cNvPicPr>
              <a:picLocks noChangeAspect="1"/>
            </p:cNvPicPr>
            <p:nvPr/>
          </p:nvPicPr>
          <p:blipFill rotWithShape="1">
            <a:blip r:embed="rId12"/>
            <a:srcRect l="8591" t="11973"/>
            <a:stretch/>
          </p:blipFill>
          <p:spPr>
            <a:xfrm>
              <a:off x="6705600" y="3733800"/>
              <a:ext cx="2438400" cy="1558937"/>
            </a:xfrm>
            <a:prstGeom prst="rect">
              <a:avLst/>
            </a:prstGeom>
          </p:spPr>
        </p:pic>
        <p:sp>
          <p:nvSpPr>
            <p:cNvPr id="19" name="TextBox 18"/>
            <p:cNvSpPr txBox="1"/>
            <p:nvPr/>
          </p:nvSpPr>
          <p:spPr>
            <a:xfrm>
              <a:off x="-1" y="2452735"/>
              <a:ext cx="9144000" cy="3108544"/>
            </a:xfrm>
            <a:prstGeom prst="rect">
              <a:avLst/>
            </a:prstGeom>
            <a:noFill/>
          </p:spPr>
          <p:txBody>
            <a:bodyPr wrap="square" rtlCol="0">
              <a:spAutoFit/>
            </a:bodyPr>
            <a:lstStyle/>
            <a:p>
              <a:pPr algn="ctr"/>
              <a:r>
                <a:rPr lang="en-US" sz="2800" b="1" dirty="0">
                  <a:solidFill>
                    <a:prstClr val="black"/>
                  </a:solidFill>
                  <a:latin typeface="Calibri"/>
                </a:rPr>
                <a:t>National Coordinating Center </a:t>
              </a:r>
            </a:p>
            <a:p>
              <a:pPr algn="ctr"/>
              <a:r>
                <a:rPr lang="en-US" sz="2800" b="1" dirty="0">
                  <a:solidFill>
                    <a:prstClr val="black"/>
                  </a:solidFill>
                  <a:latin typeface="Calibri"/>
                </a:rPr>
                <a:t>For Digitization of Biodiversity Collections</a:t>
              </a:r>
            </a:p>
            <a:p>
              <a:pPr algn="ctr"/>
              <a:r>
                <a:rPr lang="en-US" sz="2800" dirty="0">
                  <a:solidFill>
                    <a:prstClr val="black"/>
                  </a:solidFill>
                  <a:latin typeface="Calibri"/>
                </a:rPr>
                <a:t>Ingest, serve, integrate data:</a:t>
              </a:r>
            </a:p>
            <a:p>
              <a:pPr algn="ctr"/>
              <a:r>
                <a:rPr lang="en-US" sz="2800" dirty="0">
                  <a:solidFill>
                    <a:prstClr val="black"/>
                  </a:solidFill>
                  <a:latin typeface="Calibri"/>
                </a:rPr>
                <a:t>Localities</a:t>
              </a:r>
            </a:p>
            <a:p>
              <a:pPr algn="ctr"/>
              <a:r>
                <a:rPr lang="en-US" sz="2800" dirty="0">
                  <a:solidFill>
                    <a:prstClr val="black"/>
                  </a:solidFill>
                  <a:latin typeface="Calibri"/>
                </a:rPr>
                <a:t>Dates</a:t>
              </a:r>
            </a:p>
            <a:p>
              <a:pPr algn="ctr"/>
              <a:r>
                <a:rPr lang="en-US" sz="2800" dirty="0">
                  <a:solidFill>
                    <a:prstClr val="black"/>
                  </a:solidFill>
                  <a:latin typeface="Calibri"/>
                </a:rPr>
                <a:t>Images </a:t>
              </a:r>
            </a:p>
            <a:p>
              <a:pPr algn="ctr"/>
              <a:endParaRPr lang="en-US" sz="2800" dirty="0">
                <a:solidFill>
                  <a:prstClr val="black"/>
                </a:solidFill>
                <a:latin typeface="Calibri"/>
              </a:endParaRPr>
            </a:p>
          </p:txBody>
        </p:sp>
        <p:pic>
          <p:nvPicPr>
            <p:cNvPr id="20" name="Picture 19" descr="Screen shot 2012-07-11 at 7.23.30 A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47603" y="1326541"/>
              <a:ext cx="1496396" cy="1019420"/>
            </a:xfrm>
            <a:prstGeom prst="rect">
              <a:avLst/>
            </a:prstGeom>
          </p:spPr>
        </p:pic>
        <p:pic>
          <p:nvPicPr>
            <p:cNvPr id="21" name="Picture 20" descr="Screen shot 2012-07-11 at 7.26.01 AM.png"/>
            <p:cNvPicPr>
              <a:picLocks noChangeAspect="1"/>
            </p:cNvPicPr>
            <p:nvPr/>
          </p:nvPicPr>
          <p:blipFill rotWithShape="1">
            <a:blip r:embed="rId14">
              <a:extLst>
                <a:ext uri="{28A0092B-C50C-407E-A947-70E740481C1C}">
                  <a14:useLocalDpi xmlns:a14="http://schemas.microsoft.com/office/drawing/2010/main" val="0"/>
                </a:ext>
              </a:extLst>
            </a:blip>
            <a:srcRect l="9091"/>
            <a:stretch/>
          </p:blipFill>
          <p:spPr>
            <a:xfrm>
              <a:off x="8038010" y="2345961"/>
              <a:ext cx="1105990" cy="1026991"/>
            </a:xfrm>
            <a:prstGeom prst="rect">
              <a:avLst/>
            </a:prstGeom>
          </p:spPr>
        </p:pic>
      </p:grpSp>
    </p:spTree>
    <p:extLst>
      <p:ext uri="{BB962C8B-B14F-4D97-AF65-F5344CB8AC3E}">
        <p14:creationId xmlns:p14="http://schemas.microsoft.com/office/powerpoint/2010/main" val="3027692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0" y="1157288"/>
            <a:ext cx="9144000" cy="14287"/>
          </a:xfrm>
          <a:prstGeom prst="line">
            <a:avLst/>
          </a:prstGeom>
          <a:ln w="76200">
            <a:solidFill>
              <a:srgbClr val="CDE8BB"/>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1" y="7937"/>
            <a:ext cx="8312727" cy="1022351"/>
          </a:xfrm>
          <a:solidFill>
            <a:srgbClr val="CDE8BB"/>
          </a:solidFill>
          <a:ln>
            <a:solidFill>
              <a:srgbClr val="CDE8BB"/>
            </a:solidFill>
          </a:ln>
        </p:spPr>
        <p:txBody>
          <a:bodyPr>
            <a:normAutofit/>
          </a:bodyPr>
          <a:lstStyle/>
          <a:p>
            <a:pPr algn="l"/>
            <a:r>
              <a:rPr lang="en-US" sz="3600" dirty="0">
                <a:latin typeface="+mn-lt"/>
              </a:rPr>
              <a:t>Digitized Data &amp; Biodiversity Research </a:t>
            </a:r>
          </a:p>
        </p:txBody>
      </p:sp>
      <p:sp>
        <p:nvSpPr>
          <p:cNvPr id="9" name="TextBox 8">
            <a:extLst>
              <a:ext uri="{FF2B5EF4-FFF2-40B4-BE49-F238E27FC236}">
                <a16:creationId xmlns:a16="http://schemas.microsoft.com/office/drawing/2014/main" id="{F2E7A36E-B1ED-3149-A066-A04D371502FB}"/>
              </a:ext>
            </a:extLst>
          </p:cNvPr>
          <p:cNvSpPr txBox="1"/>
          <p:nvPr/>
        </p:nvSpPr>
        <p:spPr>
          <a:xfrm>
            <a:off x="1209067" y="6205204"/>
            <a:ext cx="6926580" cy="535531"/>
          </a:xfrm>
          <a:prstGeom prst="rect">
            <a:avLst/>
          </a:prstGeom>
          <a:noFill/>
        </p:spPr>
        <p:txBody>
          <a:bodyPr>
            <a:spAutoFit/>
          </a:bodyPr>
          <a:lstStyle/>
          <a:p>
            <a:pPr algn="ctr">
              <a:defRPr/>
            </a:pPr>
            <a:r>
              <a:rPr lang="en-US" sz="2880" dirty="0" err="1">
                <a:solidFill>
                  <a:srgbClr val="008000"/>
                </a:solidFill>
                <a:latin typeface="Calibri"/>
                <a:ea typeface="ＭＳ Ｐゴシック" charset="0"/>
                <a:cs typeface="ＭＳ Ｐゴシック" charset="0"/>
              </a:rPr>
              <a:t>www.idigbio.org</a:t>
            </a:r>
            <a:endParaRPr lang="en-US" sz="2880" dirty="0">
              <a:solidFill>
                <a:srgbClr val="008000"/>
              </a:solidFill>
              <a:latin typeface="Calibri"/>
              <a:ea typeface="ＭＳ Ｐゴシック" charset="0"/>
              <a:cs typeface="ＭＳ Ｐゴシック" charset="0"/>
            </a:endParaRPr>
          </a:p>
        </p:txBody>
      </p:sp>
      <p:pic>
        <p:nvPicPr>
          <p:cNvPr id="3" name="Picture 2">
            <a:extLst>
              <a:ext uri="{FF2B5EF4-FFF2-40B4-BE49-F238E27FC236}">
                <a16:creationId xmlns:a16="http://schemas.microsoft.com/office/drawing/2014/main" id="{33668719-6EC0-5A4E-96DF-183A0CDE08FE}"/>
              </a:ext>
            </a:extLst>
          </p:cNvPr>
          <p:cNvPicPr>
            <a:picLocks noChangeAspect="1"/>
          </p:cNvPicPr>
          <p:nvPr/>
        </p:nvPicPr>
        <p:blipFill>
          <a:blip r:embed="rId3"/>
          <a:stretch>
            <a:fillRect/>
          </a:stretch>
        </p:blipFill>
        <p:spPr>
          <a:xfrm>
            <a:off x="0" y="1283954"/>
            <a:ext cx="9144000" cy="4921250"/>
          </a:xfrm>
          <a:prstGeom prst="rect">
            <a:avLst/>
          </a:prstGeom>
        </p:spPr>
      </p:pic>
    </p:spTree>
    <p:extLst>
      <p:ext uri="{BB962C8B-B14F-4D97-AF65-F5344CB8AC3E}">
        <p14:creationId xmlns:p14="http://schemas.microsoft.com/office/powerpoint/2010/main" val="1676715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0" y="1157288"/>
            <a:ext cx="9144000" cy="14287"/>
          </a:xfrm>
          <a:prstGeom prst="line">
            <a:avLst/>
          </a:prstGeom>
          <a:ln w="76200">
            <a:solidFill>
              <a:srgbClr val="CDE8BB"/>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1" y="7937"/>
            <a:ext cx="8312727" cy="1022351"/>
          </a:xfrm>
          <a:solidFill>
            <a:srgbClr val="CDE8BB"/>
          </a:solidFill>
          <a:ln>
            <a:solidFill>
              <a:srgbClr val="CDE8BB"/>
            </a:solidFill>
          </a:ln>
        </p:spPr>
        <p:txBody>
          <a:bodyPr>
            <a:normAutofit/>
          </a:bodyPr>
          <a:lstStyle/>
          <a:p>
            <a:pPr algn="l"/>
            <a:r>
              <a:rPr lang="en-US" sz="3600" dirty="0">
                <a:latin typeface="+mn-lt"/>
              </a:rPr>
              <a:t>Digitized Data &amp; Biodiversity Research </a:t>
            </a:r>
          </a:p>
        </p:txBody>
      </p:sp>
      <p:sp>
        <p:nvSpPr>
          <p:cNvPr id="9" name="TextBox 8">
            <a:extLst>
              <a:ext uri="{FF2B5EF4-FFF2-40B4-BE49-F238E27FC236}">
                <a16:creationId xmlns:a16="http://schemas.microsoft.com/office/drawing/2014/main" id="{F2E7A36E-B1ED-3149-A066-A04D371502FB}"/>
              </a:ext>
            </a:extLst>
          </p:cNvPr>
          <p:cNvSpPr txBox="1"/>
          <p:nvPr/>
        </p:nvSpPr>
        <p:spPr>
          <a:xfrm>
            <a:off x="1209067" y="6205204"/>
            <a:ext cx="6926580" cy="535531"/>
          </a:xfrm>
          <a:prstGeom prst="rect">
            <a:avLst/>
          </a:prstGeom>
          <a:noFill/>
        </p:spPr>
        <p:txBody>
          <a:bodyPr>
            <a:spAutoFit/>
          </a:bodyPr>
          <a:lstStyle/>
          <a:p>
            <a:pPr algn="ctr">
              <a:defRPr/>
            </a:pPr>
            <a:r>
              <a:rPr lang="en-US" sz="2880" dirty="0" err="1">
                <a:solidFill>
                  <a:srgbClr val="008000"/>
                </a:solidFill>
                <a:latin typeface="Calibri"/>
                <a:ea typeface="ＭＳ Ｐゴシック" charset="0"/>
                <a:cs typeface="ＭＳ Ｐゴシック" charset="0"/>
              </a:rPr>
              <a:t>www.idigbio.org</a:t>
            </a:r>
            <a:endParaRPr lang="en-US" sz="2880" dirty="0">
              <a:solidFill>
                <a:srgbClr val="008000"/>
              </a:solidFill>
              <a:latin typeface="Calibri"/>
              <a:ea typeface="ＭＳ Ｐゴシック" charset="0"/>
              <a:cs typeface="ＭＳ Ｐゴシック" charset="0"/>
            </a:endParaRPr>
          </a:p>
        </p:txBody>
      </p:sp>
      <p:pic>
        <p:nvPicPr>
          <p:cNvPr id="5" name="Picture 4">
            <a:extLst>
              <a:ext uri="{FF2B5EF4-FFF2-40B4-BE49-F238E27FC236}">
                <a16:creationId xmlns:a16="http://schemas.microsoft.com/office/drawing/2014/main" id="{EC240627-6C63-AB43-86D3-F4B49914E6B2}"/>
              </a:ext>
            </a:extLst>
          </p:cNvPr>
          <p:cNvPicPr>
            <a:picLocks noChangeAspect="1"/>
          </p:cNvPicPr>
          <p:nvPr/>
        </p:nvPicPr>
        <p:blipFill>
          <a:blip r:embed="rId3"/>
          <a:stretch>
            <a:fillRect/>
          </a:stretch>
        </p:blipFill>
        <p:spPr>
          <a:xfrm>
            <a:off x="-1" y="1298575"/>
            <a:ext cx="9144000" cy="4597794"/>
          </a:xfrm>
          <a:prstGeom prst="rect">
            <a:avLst/>
          </a:prstGeom>
        </p:spPr>
      </p:pic>
    </p:spTree>
    <p:extLst>
      <p:ext uri="{BB962C8B-B14F-4D97-AF65-F5344CB8AC3E}">
        <p14:creationId xmlns:p14="http://schemas.microsoft.com/office/powerpoint/2010/main" val="3940267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0" y="1157288"/>
            <a:ext cx="9144000" cy="14287"/>
          </a:xfrm>
          <a:prstGeom prst="line">
            <a:avLst/>
          </a:prstGeom>
          <a:ln w="76200">
            <a:solidFill>
              <a:srgbClr val="CDE8BB"/>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1" y="7937"/>
            <a:ext cx="8312727" cy="1022351"/>
          </a:xfrm>
          <a:solidFill>
            <a:srgbClr val="CDE8BB"/>
          </a:solidFill>
          <a:ln>
            <a:solidFill>
              <a:srgbClr val="CDE8BB"/>
            </a:solidFill>
          </a:ln>
        </p:spPr>
        <p:txBody>
          <a:bodyPr>
            <a:normAutofit/>
          </a:bodyPr>
          <a:lstStyle/>
          <a:p>
            <a:pPr algn="l"/>
            <a:r>
              <a:rPr lang="en-US" sz="3600" dirty="0">
                <a:latin typeface="+mn-lt"/>
              </a:rPr>
              <a:t>Machine Learning &amp; Biodiversity Research </a:t>
            </a:r>
          </a:p>
        </p:txBody>
      </p:sp>
      <p:pic>
        <p:nvPicPr>
          <p:cNvPr id="7" name="Picture 6">
            <a:extLst>
              <a:ext uri="{FF2B5EF4-FFF2-40B4-BE49-F238E27FC236}">
                <a16:creationId xmlns:a16="http://schemas.microsoft.com/office/drawing/2014/main" id="{0575D7CE-50DE-3E4E-8D9B-0B70D39058C6}"/>
              </a:ext>
            </a:extLst>
          </p:cNvPr>
          <p:cNvPicPr>
            <a:picLocks noChangeAspect="1"/>
          </p:cNvPicPr>
          <p:nvPr/>
        </p:nvPicPr>
        <p:blipFill>
          <a:blip r:embed="rId3"/>
          <a:stretch>
            <a:fillRect/>
          </a:stretch>
        </p:blipFill>
        <p:spPr>
          <a:xfrm>
            <a:off x="150739" y="1419946"/>
            <a:ext cx="3603844" cy="2470676"/>
          </a:xfrm>
          <a:prstGeom prst="rect">
            <a:avLst/>
          </a:prstGeom>
        </p:spPr>
      </p:pic>
      <p:pic>
        <p:nvPicPr>
          <p:cNvPr id="10" name="Picture 9">
            <a:extLst>
              <a:ext uri="{FF2B5EF4-FFF2-40B4-BE49-F238E27FC236}">
                <a16:creationId xmlns:a16="http://schemas.microsoft.com/office/drawing/2014/main" id="{6B95F9DF-E428-654D-95F5-B1003B75D251}"/>
              </a:ext>
            </a:extLst>
          </p:cNvPr>
          <p:cNvPicPr>
            <a:picLocks noChangeAspect="1"/>
          </p:cNvPicPr>
          <p:nvPr/>
        </p:nvPicPr>
        <p:blipFill>
          <a:blip r:embed="rId4"/>
          <a:stretch>
            <a:fillRect/>
          </a:stretch>
        </p:blipFill>
        <p:spPr>
          <a:xfrm>
            <a:off x="150738" y="3890622"/>
            <a:ext cx="3603845" cy="2368507"/>
          </a:xfrm>
          <a:prstGeom prst="rect">
            <a:avLst/>
          </a:prstGeom>
        </p:spPr>
      </p:pic>
      <p:sp>
        <p:nvSpPr>
          <p:cNvPr id="11" name="TextBox 10">
            <a:extLst>
              <a:ext uri="{FF2B5EF4-FFF2-40B4-BE49-F238E27FC236}">
                <a16:creationId xmlns:a16="http://schemas.microsoft.com/office/drawing/2014/main" id="{CCA3375B-E2C8-1B4C-8C8E-D843720B9975}"/>
              </a:ext>
            </a:extLst>
          </p:cNvPr>
          <p:cNvSpPr txBox="1"/>
          <p:nvPr/>
        </p:nvSpPr>
        <p:spPr>
          <a:xfrm>
            <a:off x="150738" y="6430124"/>
            <a:ext cx="2611484" cy="369332"/>
          </a:xfrm>
          <a:prstGeom prst="rect">
            <a:avLst/>
          </a:prstGeom>
          <a:noFill/>
        </p:spPr>
        <p:txBody>
          <a:bodyPr wrap="none" rtlCol="0">
            <a:spAutoFit/>
          </a:bodyPr>
          <a:lstStyle/>
          <a:p>
            <a:r>
              <a:rPr lang="en-US" dirty="0"/>
              <a:t>Carranza-Rojas et al. 2017</a:t>
            </a:r>
          </a:p>
        </p:txBody>
      </p:sp>
      <p:pic>
        <p:nvPicPr>
          <p:cNvPr id="12" name="image2.png">
            <a:extLst>
              <a:ext uri="{FF2B5EF4-FFF2-40B4-BE49-F238E27FC236}">
                <a16:creationId xmlns:a16="http://schemas.microsoft.com/office/drawing/2014/main" id="{280E946C-BE3E-A840-95CD-F90CF994F0A6}"/>
              </a:ext>
            </a:extLst>
          </p:cNvPr>
          <p:cNvPicPr/>
          <p:nvPr/>
        </p:nvPicPr>
        <p:blipFill rotWithShape="1">
          <a:blip r:embed="rId5"/>
          <a:srcRect r="33014"/>
          <a:stretch/>
        </p:blipFill>
        <p:spPr>
          <a:xfrm>
            <a:off x="4142509" y="1784276"/>
            <a:ext cx="4849091" cy="3757543"/>
          </a:xfrm>
          <a:prstGeom prst="rect">
            <a:avLst/>
          </a:prstGeom>
          <a:ln/>
        </p:spPr>
      </p:pic>
      <p:sp>
        <p:nvSpPr>
          <p:cNvPr id="13" name="TextBox 12">
            <a:extLst>
              <a:ext uri="{FF2B5EF4-FFF2-40B4-BE49-F238E27FC236}">
                <a16:creationId xmlns:a16="http://schemas.microsoft.com/office/drawing/2014/main" id="{0C69AEB4-5CA4-5D41-8D17-43ED7FB69CB1}"/>
              </a:ext>
            </a:extLst>
          </p:cNvPr>
          <p:cNvSpPr txBox="1"/>
          <p:nvPr/>
        </p:nvSpPr>
        <p:spPr>
          <a:xfrm>
            <a:off x="6848043" y="5571590"/>
            <a:ext cx="1973425" cy="369332"/>
          </a:xfrm>
          <a:prstGeom prst="rect">
            <a:avLst/>
          </a:prstGeom>
          <a:noFill/>
        </p:spPr>
        <p:txBody>
          <a:bodyPr wrap="none" rtlCol="0">
            <a:spAutoFit/>
          </a:bodyPr>
          <a:lstStyle/>
          <a:p>
            <a:r>
              <a:rPr lang="en-US" dirty="0"/>
              <a:t>Pearson et al. 2020</a:t>
            </a:r>
            <a:endParaRPr lang="en-US" i="1" dirty="0"/>
          </a:p>
        </p:txBody>
      </p:sp>
    </p:spTree>
    <p:extLst>
      <p:ext uri="{BB962C8B-B14F-4D97-AF65-F5344CB8AC3E}">
        <p14:creationId xmlns:p14="http://schemas.microsoft.com/office/powerpoint/2010/main" val="2549189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1046</TotalTime>
  <Words>804</Words>
  <Application>Microsoft Macintosh PowerPoint</Application>
  <PresentationFormat>On-screen Show (4:3)</PresentationFormat>
  <Paragraphs>162</Paragraphs>
  <Slides>20</Slides>
  <Notes>20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20</vt:i4>
      </vt:variant>
    </vt:vector>
  </HeadingPairs>
  <TitlesOfParts>
    <vt:vector size="26" baseType="lpstr">
      <vt:lpstr>ＭＳ Ｐゴシック</vt:lpstr>
      <vt:lpstr>Arial</vt:lpstr>
      <vt:lpstr>Calibri</vt:lpstr>
      <vt:lpstr>Helvetica</vt:lpstr>
      <vt:lpstr>Office Theme</vt:lpstr>
      <vt:lpstr>1_Office Theme</vt:lpstr>
      <vt:lpstr>  Using Digitized Specimen Data in Research:   Applications for Ecology, Phylogenetics, and Biogeography </vt:lpstr>
      <vt:lpstr>Topics</vt:lpstr>
      <vt:lpstr>Workshop Leaders</vt:lpstr>
      <vt:lpstr>Museum Collections</vt:lpstr>
      <vt:lpstr>Herbaria</vt:lpstr>
      <vt:lpstr>iDigBio:  www.idigbio.org</vt:lpstr>
      <vt:lpstr>Digitized Data &amp; Biodiversity Research </vt:lpstr>
      <vt:lpstr>Digitized Data &amp; Biodiversity Research </vt:lpstr>
      <vt:lpstr>Machine Learning &amp; Biodiversity Research </vt:lpstr>
      <vt:lpstr>Machine Learning &amp; Biodiversity Research </vt:lpstr>
      <vt:lpstr>‘Big Data’ Research in Biodiversity Science</vt:lpstr>
      <vt:lpstr>Label Data from Herbarium Specimens</vt:lpstr>
      <vt:lpstr>Overview of Day’s Activities</vt:lpstr>
      <vt:lpstr>Specimen Localities in iDigBio</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Florida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and Climate Change</dc:title>
  <dc:creator>Pam Soltis</dc:creator>
  <cp:lastModifiedBy>Soltis,Pamela S</cp:lastModifiedBy>
  <cp:revision>190</cp:revision>
  <dcterms:created xsi:type="dcterms:W3CDTF">2014-07-02T03:39:48Z</dcterms:created>
  <dcterms:modified xsi:type="dcterms:W3CDTF">2020-07-31T11:19:29Z</dcterms:modified>
</cp:coreProperties>
</file>